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67" r:id="rId3"/>
    <p:sldMasterId id="2147483683" r:id="rId4"/>
    <p:sldMasterId id="2147483699" r:id="rId5"/>
  </p:sldMasterIdLst>
  <p:notesMasterIdLst>
    <p:notesMasterId r:id="rId40"/>
  </p:notesMasterIdLst>
  <p:handoutMasterIdLst>
    <p:handoutMasterId r:id="rId41"/>
  </p:handoutMasterIdLst>
  <p:sldIdLst>
    <p:sldId id="271" r:id="rId6"/>
    <p:sldId id="272" r:id="rId7"/>
    <p:sldId id="262" r:id="rId8"/>
    <p:sldId id="269" r:id="rId9"/>
    <p:sldId id="266" r:id="rId10"/>
    <p:sldId id="1724" r:id="rId11"/>
    <p:sldId id="1747" r:id="rId12"/>
    <p:sldId id="1725" r:id="rId13"/>
    <p:sldId id="1758" r:id="rId14"/>
    <p:sldId id="1726" r:id="rId15"/>
    <p:sldId id="1746" r:id="rId16"/>
    <p:sldId id="1748" r:id="rId17"/>
    <p:sldId id="1750" r:id="rId18"/>
    <p:sldId id="1749" r:id="rId19"/>
    <p:sldId id="1731" r:id="rId20"/>
    <p:sldId id="1732" r:id="rId21"/>
    <p:sldId id="1752" r:id="rId22"/>
    <p:sldId id="1759" r:id="rId23"/>
    <p:sldId id="1760" r:id="rId24"/>
    <p:sldId id="1763" r:id="rId25"/>
    <p:sldId id="1787" r:id="rId26"/>
    <p:sldId id="1788" r:id="rId27"/>
    <p:sldId id="1774" r:id="rId28"/>
    <p:sldId id="1775" r:id="rId29"/>
    <p:sldId id="1776" r:id="rId30"/>
    <p:sldId id="1782" r:id="rId31"/>
    <p:sldId id="1783" r:id="rId32"/>
    <p:sldId id="1784" r:id="rId33"/>
    <p:sldId id="1785" r:id="rId34"/>
    <p:sldId id="1786" r:id="rId35"/>
    <p:sldId id="1739" r:id="rId36"/>
    <p:sldId id="1761" r:id="rId37"/>
    <p:sldId id="1762" r:id="rId38"/>
    <p:sldId id="270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1"/>
            <p14:sldId id="272"/>
          </p14:sldIdLst>
        </p14:section>
        <p14:section name="目录与章节过渡" id="{847108E3-22F3-4CD9-A82A-834291DC17F4}">
          <p14:sldIdLst>
            <p14:sldId id="262"/>
            <p14:sldId id="269"/>
          </p14:sldIdLst>
        </p14:section>
        <p14:section name="内容页" id="{EB11151C-0E14-47B0-8218-1431BF894351}">
          <p14:sldIdLst>
            <p14:sldId id="266"/>
            <p14:sldId id="1724"/>
            <p14:sldId id="1747"/>
            <p14:sldId id="1725"/>
            <p14:sldId id="1758"/>
            <p14:sldId id="1726"/>
            <p14:sldId id="1746"/>
            <p14:sldId id="1748"/>
            <p14:sldId id="1750"/>
            <p14:sldId id="1749"/>
            <p14:sldId id="1731"/>
            <p14:sldId id="1732"/>
            <p14:sldId id="1752"/>
            <p14:sldId id="1759"/>
            <p14:sldId id="1760"/>
            <p14:sldId id="1763"/>
            <p14:sldId id="1787"/>
            <p14:sldId id="1788"/>
            <p14:sldId id="1774"/>
            <p14:sldId id="1775"/>
            <p14:sldId id="1776"/>
            <p14:sldId id="1782"/>
            <p14:sldId id="1783"/>
            <p14:sldId id="1784"/>
            <p14:sldId id="1785"/>
            <p14:sldId id="1786"/>
            <p14:sldId id="1739"/>
            <p14:sldId id="1761"/>
            <p14:sldId id="1762"/>
          </p14:sldIdLst>
        </p14:section>
        <p14:section name="封底" id="{843E591D-6EE2-4691-951C-C0C689F22170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玮琦 白" initials="玮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292929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78032" autoAdjust="0"/>
  </p:normalViewPr>
  <p:slideViewPr>
    <p:cSldViewPr snapToGrid="0" showGuides="1">
      <p:cViewPr>
        <p:scale>
          <a:sx n="50" d="100"/>
          <a:sy n="50" d="100"/>
        </p:scale>
        <p:origin x="2083" y="40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在操作系统移植成功后，我们就开始分模块进行开发，主要包括以下内容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下面一部分，将由我们组的各个同学，分别讲解由他主导开发的部分功能。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生成图标位图，添加图标到桌面</a:t>
            </a:r>
            <a:endParaRPr lang="en-US" altLang="zh-CN" dirty="0"/>
          </a:p>
          <a:p>
            <a:r>
              <a:rPr lang="zh-CN" altLang="en-US" dirty="0"/>
              <a:t>添加点击事件，执行中断，创建新窗口并把移动函数头部指针到新的句柄，执行回调函数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飞机大战</a:t>
            </a:r>
            <a:endParaRPr lang="en-US" altLang="zh-CN" dirty="0"/>
          </a:p>
          <a:p>
            <a:r>
              <a:rPr lang="zh-CN" altLang="en-US" dirty="0"/>
              <a:t>大部分飞机图片均采用位图显示，占用内存小，而且有复古的感觉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贪吃蛇作为一款简单而不失趣味的经典游戏，作为学习项目还是比较合适的，我们利用</a:t>
            </a:r>
            <a:r>
              <a:rPr lang="en-US" altLang="zh-CN" dirty="0" err="1"/>
              <a:t>ucos</a:t>
            </a:r>
            <a:r>
              <a:rPr lang="en-US" altLang="zh-CN" dirty="0"/>
              <a:t>-iii</a:t>
            </a:r>
            <a:r>
              <a:rPr lang="zh-CN" altLang="en-US" dirty="0"/>
              <a:t>系统平台进行游戏开发设计，成功在平台上开发出贪吃蛇游戏</a:t>
            </a:r>
            <a:endParaRPr lang="en-US" altLang="zh-CN" dirty="0"/>
          </a:p>
          <a:p>
            <a:r>
              <a:rPr lang="zh-CN" altLang="en-US" dirty="0"/>
              <a:t>游戏逻辑流程如图所示，首先对</a:t>
            </a:r>
            <a:r>
              <a:rPr lang="en-US" altLang="zh-CN" dirty="0"/>
              <a:t>snake</a:t>
            </a:r>
            <a:r>
              <a:rPr lang="zh-CN" altLang="en-US" dirty="0"/>
              <a:t>、目标食物、整个游戏进行属性结构体封装定义，包括位置坐标、方向、分数等属性</a:t>
            </a:r>
            <a:endParaRPr lang="en-US" altLang="zh-CN" dirty="0"/>
          </a:p>
          <a:p>
            <a:r>
              <a:rPr lang="zh-CN" altLang="en-US" dirty="0"/>
              <a:t>然后在系统上进行游戏界面绘制，采用简洁干净的白底作为游戏背景，随后绘制初始蛇身，随机得到食物横纵坐标并绘制在屏幕，在不断进行屏幕刷新绘制的同时也检测用户按压指令，更新蛇身行进方向，绘制新蛇身，并保持食物吃下与否、是否发生碰撞的检测，整个流程不断进行</a:t>
            </a:r>
            <a:endParaRPr lang="en-US" altLang="zh-CN" dirty="0"/>
          </a:p>
          <a:p>
            <a:r>
              <a:rPr lang="zh-CN" altLang="en-US" dirty="0"/>
              <a:t>游戏结束后显示提示、打印成绩，完成游戏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</a:t>
            </a:r>
            <a:r>
              <a:rPr lang="en-US" altLang="zh-CN" dirty="0" err="1"/>
              <a:t>emwin</a:t>
            </a:r>
            <a:r>
              <a:rPr lang="zh-CN" altLang="en-US" dirty="0"/>
              <a:t>仿真测试结果图，整体运行顺畅，玩家指令读入也没问题，在实际硬件设备上运行也没问题，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以前，嵌入式系统一直作为专用的计算机系统，是装置或设备的一部分，实现单个的，具体的功能。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但目前，随着芯片行业的蓬勃发展，尤其是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（系统级芯片）的广泛应用。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嵌入式设备可以以更低廉的价格，实现更多的工作，嵌入式整机的开发工作也从传统的硬件为主变为软件为主，可以说，嵌入式智能芯片是构成未来世界的“数字基因”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目前，我们打交道最多的嵌入式设备，就是一些智能穿戴设备，如手表手环等，这些设备往往使用更实惠的芯片，使用一些轻量级的操作系统，完成用户个性化的需求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与基于</a:t>
            </a:r>
            <a:r>
              <a:rPr lang="en-US" altLang="zh-CN" dirty="0" err="1"/>
              <a:t>emWin</a:t>
            </a:r>
            <a:r>
              <a:rPr lang="zh-CN" altLang="en-US" dirty="0"/>
              <a:t>开发的其他的具有较好的顶层封装的应用开发不同，照相机需要单独的一套采集和显示的驱动逻辑，并且受限于</a:t>
            </a:r>
            <a:r>
              <a:rPr lang="en-US" altLang="zh-CN" dirty="0"/>
              <a:t>STM32</a:t>
            </a:r>
            <a:r>
              <a:rPr lang="zh-CN" altLang="en-US" dirty="0"/>
              <a:t>的</a:t>
            </a:r>
            <a:r>
              <a:rPr lang="en-US" altLang="zh-CN" dirty="0"/>
              <a:t>64KB</a:t>
            </a:r>
            <a:r>
              <a:rPr lang="zh-CN" altLang="en-US" dirty="0"/>
              <a:t>的</a:t>
            </a:r>
            <a:r>
              <a:rPr lang="en-US" altLang="zh-CN" dirty="0"/>
              <a:t>SRAM</a:t>
            </a:r>
            <a:r>
              <a:rPr lang="zh-CN" altLang="en-US" dirty="0"/>
              <a:t>内存空间，从而导致很多开发的方法都是不可行的；当然这也再次体现了嵌入式系统的特点：轻量但使用场景受限，并且得时刻注重内存空间上的分配。由于细节驱动上的繁琐，我们将阐述照相机开发的驱动逻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我们考虑数据的流向：</a:t>
            </a:r>
            <a:r>
              <a:rPr lang="en-US" altLang="zh-CN" dirty="0"/>
              <a:t>in </a:t>
            </a:r>
            <a:r>
              <a:rPr lang="zh-CN" altLang="en-US" dirty="0"/>
              <a:t>和 </a:t>
            </a:r>
            <a:r>
              <a:rPr lang="en-US" altLang="zh-CN" dirty="0"/>
              <a:t>out</a:t>
            </a:r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IN</a:t>
            </a:r>
            <a:r>
              <a:rPr lang="zh-CN" altLang="en-US" dirty="0"/>
              <a:t>模块的开发上，我们使用</a:t>
            </a:r>
            <a:r>
              <a:rPr lang="en-US" altLang="zh-CN" dirty="0"/>
              <a:t>STM32</a:t>
            </a:r>
            <a:r>
              <a:rPr lang="zh-CN" altLang="en-US" dirty="0"/>
              <a:t>板上的寄存器控制</a:t>
            </a:r>
            <a:r>
              <a:rPr lang="en-US" altLang="zh-CN" dirty="0"/>
              <a:t>OV7725</a:t>
            </a:r>
            <a:r>
              <a:rPr lang="zh-CN" altLang="en-US" dirty="0"/>
              <a:t>的摄像外设的采样模式，比如光照度等参数；利用</a:t>
            </a:r>
            <a:r>
              <a:rPr lang="en-US" altLang="zh-CN" dirty="0"/>
              <a:t>AL422B</a:t>
            </a:r>
            <a:r>
              <a:rPr lang="zh-CN" altLang="en-US" dirty="0"/>
              <a:t>作为扩展的</a:t>
            </a:r>
            <a:r>
              <a:rPr lang="en-US" altLang="zh-CN" dirty="0"/>
              <a:t>SRAM</a:t>
            </a:r>
            <a:r>
              <a:rPr lang="zh-CN" altLang="en-US" dirty="0"/>
              <a:t>来存储</a:t>
            </a:r>
            <a:r>
              <a:rPr lang="en-US" altLang="zh-CN" dirty="0"/>
              <a:t>OV7725</a:t>
            </a:r>
            <a:r>
              <a:rPr lang="zh-CN" altLang="en-US" dirty="0"/>
              <a:t>外设采样到的一帧图片，然后以</a:t>
            </a:r>
            <a:r>
              <a:rPr lang="en-US" altLang="zh-CN" dirty="0"/>
              <a:t>FIFO</a:t>
            </a:r>
            <a:r>
              <a:rPr lang="zh-CN" altLang="en-US" dirty="0"/>
              <a:t>的方式读入</a:t>
            </a:r>
            <a:r>
              <a:rPr lang="en-US" altLang="zh-CN" dirty="0"/>
              <a:t>AL422B</a:t>
            </a:r>
            <a:r>
              <a:rPr lang="zh-CN" altLang="en-US" dirty="0"/>
              <a:t>的数据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OUT</a:t>
            </a:r>
            <a:r>
              <a:rPr lang="zh-CN" altLang="en-US" dirty="0"/>
              <a:t>模块上，主要是利用移植的文件系统</a:t>
            </a:r>
            <a:r>
              <a:rPr lang="en-US" altLang="zh-CN" dirty="0" err="1"/>
              <a:t>FatFs</a:t>
            </a:r>
            <a:r>
              <a:rPr lang="zh-CN" altLang="en-US" dirty="0"/>
              <a:t>来管理</a:t>
            </a:r>
            <a:r>
              <a:rPr lang="en-US" altLang="zh-CN" dirty="0"/>
              <a:t>SD</a:t>
            </a:r>
            <a:r>
              <a:rPr lang="zh-CN" altLang="en-US" dirty="0"/>
              <a:t>卡，再利用高层封装的</a:t>
            </a:r>
            <a:r>
              <a:rPr lang="en-US" altLang="zh-CN" dirty="0"/>
              <a:t>I.O</a:t>
            </a:r>
            <a:r>
              <a:rPr lang="zh-CN" altLang="en-US" dirty="0"/>
              <a:t>函数按照</a:t>
            </a:r>
            <a:r>
              <a:rPr lang="en-US" altLang="zh-CN" dirty="0"/>
              <a:t>bmp</a:t>
            </a:r>
            <a:r>
              <a:rPr lang="zh-CN" altLang="en-US" dirty="0"/>
              <a:t>的格式写出当前</a:t>
            </a:r>
            <a:r>
              <a:rPr lang="en-US" altLang="zh-CN" dirty="0"/>
              <a:t>LCD</a:t>
            </a:r>
            <a:r>
              <a:rPr lang="zh-CN" altLang="en-US" dirty="0"/>
              <a:t>屏幕上的图像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741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OV7725</a:t>
            </a:r>
            <a:r>
              <a:rPr lang="zh-CN" altLang="en-US" dirty="0"/>
              <a:t>摄像机驱动：作为感光元件，修改相应的寄存器，从而对外界数据进行定制化地采集；当一帧图片传输完成后，其对应的寄存器上存在一个跳变的信号供</a:t>
            </a:r>
            <a:r>
              <a:rPr lang="en-US" altLang="zh-CN" dirty="0"/>
              <a:t>STM32</a:t>
            </a:r>
            <a:r>
              <a:rPr lang="zh-CN" altLang="en-US" dirty="0"/>
              <a:t>检测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AL422B FIFO</a:t>
            </a:r>
            <a:r>
              <a:rPr lang="zh-CN" altLang="en-US" dirty="0"/>
              <a:t>：作为扩张的</a:t>
            </a:r>
            <a:r>
              <a:rPr lang="en-US" altLang="zh-CN" dirty="0"/>
              <a:t>SRAM</a:t>
            </a:r>
            <a:r>
              <a:rPr lang="zh-CN" altLang="en-US" dirty="0"/>
              <a:t>的缓冲（可以存储一帧</a:t>
            </a:r>
            <a:r>
              <a:rPr lang="en-US" altLang="zh-CN" dirty="0"/>
              <a:t>240*320</a:t>
            </a:r>
            <a:r>
              <a:rPr lang="zh-CN" altLang="en-US" dirty="0"/>
              <a:t>图片）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Q1</a:t>
            </a:r>
            <a:r>
              <a:rPr lang="zh-CN" altLang="en-US" dirty="0"/>
              <a:t>：</a:t>
            </a:r>
            <a:r>
              <a:rPr lang="en-US" altLang="zh-CN" dirty="0"/>
              <a:t>OV7725</a:t>
            </a:r>
            <a:r>
              <a:rPr lang="zh-CN" altLang="en-US" dirty="0"/>
              <a:t>和</a:t>
            </a:r>
            <a:r>
              <a:rPr lang="en-US" altLang="zh-CN" dirty="0"/>
              <a:t>STM32</a:t>
            </a:r>
            <a:r>
              <a:rPr lang="zh-CN" altLang="en-US" dirty="0"/>
              <a:t>数据的同步问题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首先底层驱动通过寄存器来控制相应的读偏移以及写偏移</a:t>
            </a:r>
            <a:endParaRPr lang="en-US" altLang="zh-CN" dirty="0"/>
          </a:p>
          <a:p>
            <a:r>
              <a:rPr lang="en-US" altLang="zh-CN" dirty="0"/>
              <a:t>B </a:t>
            </a:r>
            <a:r>
              <a:rPr lang="zh-CN" altLang="en-US" dirty="0"/>
              <a:t>使用上图的方法，通过切断联系，防止</a:t>
            </a:r>
            <a:r>
              <a:rPr lang="en-US" altLang="zh-CN" dirty="0"/>
              <a:t>OV7725</a:t>
            </a:r>
            <a:r>
              <a:rPr lang="zh-CN" altLang="en-US" dirty="0"/>
              <a:t>在</a:t>
            </a:r>
            <a:r>
              <a:rPr lang="en-US" altLang="zh-CN" dirty="0"/>
              <a:t>STM32</a:t>
            </a:r>
            <a:r>
              <a:rPr lang="zh-CN" altLang="en-US" dirty="0"/>
              <a:t>读取之中写入数据，保证数据的可靠性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Q2: </a:t>
            </a:r>
            <a:r>
              <a:rPr lang="zh-CN" altLang="en-US" dirty="0"/>
              <a:t>修改</a:t>
            </a:r>
            <a:r>
              <a:rPr lang="en-US" altLang="zh-CN" dirty="0"/>
              <a:t>OV7725</a:t>
            </a:r>
            <a:r>
              <a:rPr lang="zh-CN" altLang="en-US" dirty="0"/>
              <a:t>对应寄存器更改其数据采集的模式和方法（容易在最基础的照相机上扩张，从而调节亮度模式之类）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”</a:t>
            </a:r>
            <a:r>
              <a:rPr lang="zh-CN" altLang="en-US" dirty="0"/>
              <a:t>扩张</a:t>
            </a:r>
            <a:r>
              <a:rPr lang="en-US" altLang="zh-CN" dirty="0"/>
              <a:t>SRAM”— AL422B</a:t>
            </a:r>
            <a:r>
              <a:rPr lang="zh-CN" altLang="en-US" dirty="0"/>
              <a:t>（</a:t>
            </a:r>
            <a:r>
              <a:rPr lang="en-US" altLang="zh-CN" dirty="0"/>
              <a:t>FIFO</a:t>
            </a:r>
            <a:r>
              <a:rPr lang="zh-CN" altLang="en-US" dirty="0"/>
              <a:t>的读写方式）来对一帧图像进行读写，从而完成数据采集，我们再调用</a:t>
            </a:r>
            <a:r>
              <a:rPr lang="en-US" altLang="zh-CN" dirty="0"/>
              <a:t>LCD</a:t>
            </a:r>
            <a:r>
              <a:rPr lang="zh-CN" altLang="en-US" dirty="0"/>
              <a:t>显示的驱动函数，即可完成</a:t>
            </a:r>
            <a:r>
              <a:rPr lang="en-US" altLang="zh-CN" dirty="0"/>
              <a:t>LCD</a:t>
            </a:r>
            <a:r>
              <a:rPr lang="zh-CN" altLang="en-US" dirty="0"/>
              <a:t>显示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383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Q1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与普通的</a:t>
            </a:r>
            <a:r>
              <a:rPr lang="en-US" altLang="zh-CN" dirty="0"/>
              <a:t>C</a:t>
            </a:r>
            <a:r>
              <a:rPr lang="zh-CN" altLang="en-US" dirty="0"/>
              <a:t>语言下的</a:t>
            </a:r>
            <a:r>
              <a:rPr lang="en-US" altLang="zh-CN" dirty="0"/>
              <a:t>I/O</a:t>
            </a:r>
            <a:r>
              <a:rPr lang="zh-CN" altLang="en-US" dirty="0"/>
              <a:t>的</a:t>
            </a:r>
            <a:r>
              <a:rPr lang="en-US" altLang="zh-CN" dirty="0" err="1"/>
              <a:t>f_read</a:t>
            </a:r>
            <a:r>
              <a:rPr lang="zh-CN" altLang="en-US" dirty="0"/>
              <a:t>、</a:t>
            </a:r>
            <a:r>
              <a:rPr lang="en-US" altLang="zh-CN" dirty="0" err="1"/>
              <a:t>fopen</a:t>
            </a:r>
            <a:r>
              <a:rPr lang="zh-CN" altLang="en-US" dirty="0"/>
              <a:t>不同，由于</a:t>
            </a:r>
            <a:r>
              <a:rPr lang="en-US" altLang="zh-CN" dirty="0"/>
              <a:t>STM32</a:t>
            </a:r>
            <a:r>
              <a:rPr lang="zh-CN" altLang="en-US" dirty="0"/>
              <a:t>不能使用这些调用；并自身并没有文件系统，但是管理外加的存储，如果外存本身没有文件系统，那么我们难以管理存储的具体位置，也较难管理不连续存储等问题，故这里我们需要文件系统，在经过文件系统的移植后，我们在</a:t>
            </a:r>
            <a:r>
              <a:rPr lang="en-US" altLang="zh-CN" dirty="0" err="1"/>
              <a:t>f_mount</a:t>
            </a:r>
            <a:r>
              <a:rPr lang="zh-CN" altLang="en-US" dirty="0"/>
              <a:t>挂载相应的存储设备后即可调用常规的</a:t>
            </a:r>
            <a:r>
              <a:rPr lang="en-US" altLang="zh-CN" dirty="0"/>
              <a:t>C</a:t>
            </a:r>
            <a:r>
              <a:rPr lang="zh-CN" altLang="en-US" dirty="0"/>
              <a:t>语言下的</a:t>
            </a:r>
            <a:r>
              <a:rPr lang="en-US" altLang="zh-CN" dirty="0"/>
              <a:t>Unix</a:t>
            </a:r>
            <a:r>
              <a:rPr lang="zh-CN" altLang="en-US" dirty="0"/>
              <a:t>类型的</a:t>
            </a:r>
            <a:r>
              <a:rPr lang="en-US" altLang="zh-CN" dirty="0"/>
              <a:t>I/O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Q2</a:t>
            </a:r>
            <a:r>
              <a:rPr lang="zh-CN" altLang="en-US" dirty="0"/>
              <a:t>：我们应该选择怎样的文件系统？</a:t>
            </a:r>
            <a:endParaRPr lang="en-US" altLang="zh-CN" dirty="0"/>
          </a:p>
          <a:p>
            <a:r>
              <a:rPr lang="en-US" altLang="zh-CN" dirty="0" err="1"/>
              <a:t>FatFs</a:t>
            </a:r>
            <a:r>
              <a:rPr lang="zh-CN" altLang="en-US" dirty="0"/>
              <a:t>的好处在于占用内存小且可以裁剪让我们选择适当的功能，适用于</a:t>
            </a:r>
            <a:r>
              <a:rPr lang="en-US" altLang="zh-CN" dirty="0"/>
              <a:t>STM32</a:t>
            </a:r>
            <a:r>
              <a:rPr lang="zh-CN" altLang="en-US" dirty="0"/>
              <a:t>类似的小型嵌入式设备，加载到执行内存上的文件系统对象约占</a:t>
            </a:r>
            <a:r>
              <a:rPr lang="en-US" altLang="zh-CN" dirty="0"/>
              <a:t>4KB</a:t>
            </a:r>
          </a:p>
          <a:p>
            <a:endParaRPr lang="en-US" altLang="zh-CN" dirty="0"/>
          </a:p>
          <a:p>
            <a:r>
              <a:rPr lang="en-US" altLang="zh-CN" dirty="0"/>
              <a:t>Q3</a:t>
            </a:r>
            <a:r>
              <a:rPr lang="zh-CN" altLang="en-US" dirty="0"/>
              <a:t>：一般文件系统移植需要完成的工作</a:t>
            </a:r>
            <a:endParaRPr lang="en-US" altLang="zh-CN" dirty="0"/>
          </a:p>
          <a:p>
            <a:r>
              <a:rPr lang="zh-CN" altLang="en-US" dirty="0"/>
              <a:t>编写底层的驱动，因为作为底层的驱动，嵌入式与不同的外存通信具有不同的通信协议，我们需要编写诸如</a:t>
            </a:r>
            <a:r>
              <a:rPr lang="en-US" altLang="zh-CN" dirty="0" err="1"/>
              <a:t>disk_state</a:t>
            </a:r>
            <a:r>
              <a:rPr lang="en-US" altLang="zh-CN" dirty="0"/>
              <a:t>, </a:t>
            </a:r>
            <a:r>
              <a:rPr lang="en-US" altLang="zh-CN" dirty="0" err="1"/>
              <a:t>disk_read</a:t>
            </a:r>
            <a:r>
              <a:rPr lang="zh-CN" altLang="en-US" dirty="0"/>
              <a:t>类似的底层驱动函数（定义在</a:t>
            </a:r>
            <a:r>
              <a:rPr lang="en-US" altLang="zh-CN" dirty="0" err="1"/>
              <a:t>diskio.c</a:t>
            </a:r>
            <a:r>
              <a:rPr lang="zh-CN" altLang="en-US" dirty="0"/>
              <a:t>中</a:t>
            </a:r>
            <a:r>
              <a:rPr lang="en-US" altLang="zh-CN" dirty="0"/>
              <a:t>)</a:t>
            </a:r>
            <a:r>
              <a:rPr lang="zh-CN" altLang="en-US" dirty="0"/>
              <a:t>，以</a:t>
            </a:r>
            <a:r>
              <a:rPr lang="en-US" altLang="zh-CN" dirty="0" err="1"/>
              <a:t>disk_initilize</a:t>
            </a:r>
            <a:r>
              <a:rPr lang="zh-CN" altLang="en-US" dirty="0"/>
              <a:t>为例，例如这个为了挂载</a:t>
            </a:r>
            <a:r>
              <a:rPr lang="en-US" altLang="zh-CN" dirty="0"/>
              <a:t>SD</a:t>
            </a:r>
            <a:r>
              <a:rPr lang="zh-CN" altLang="en-US" dirty="0"/>
              <a:t>卡环境下，我们需要实现与</a:t>
            </a:r>
            <a:r>
              <a:rPr lang="en-US" altLang="zh-CN" dirty="0"/>
              <a:t>SD</a:t>
            </a:r>
            <a:r>
              <a:rPr lang="zh-CN" altLang="en-US" dirty="0"/>
              <a:t>卡通信的相关驱动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插入图片：</a:t>
            </a:r>
            <a:r>
              <a:rPr lang="en-US" altLang="zh-CN" dirty="0" err="1"/>
              <a:t>FatFs</a:t>
            </a:r>
            <a:r>
              <a:rPr lang="zh-CN" altLang="en-US" dirty="0"/>
              <a:t>作为文件系统的抽象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689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Q1</a:t>
            </a:r>
            <a:r>
              <a:rPr lang="zh-CN" altLang="en-US" dirty="0"/>
              <a:t>：</a:t>
            </a:r>
            <a:r>
              <a:rPr lang="en-US" altLang="zh-CN" dirty="0"/>
              <a:t>Q2</a:t>
            </a:r>
            <a:r>
              <a:rPr lang="zh-CN" altLang="en-US" dirty="0"/>
              <a:t>：类似前面的方法，一个一个地输出</a:t>
            </a:r>
            <a:endParaRPr lang="en-US" altLang="zh-CN" dirty="0"/>
          </a:p>
          <a:p>
            <a:r>
              <a:rPr lang="zh-CN" altLang="en-US" dirty="0"/>
              <a:t>锁定当前的屏幕，然后通过读取</a:t>
            </a:r>
            <a:r>
              <a:rPr lang="en-US" altLang="zh-CN" dirty="0"/>
              <a:t>LCD</a:t>
            </a:r>
            <a:r>
              <a:rPr lang="zh-CN" altLang="en-US" dirty="0"/>
              <a:t>屏幕的</a:t>
            </a:r>
            <a:r>
              <a:rPr lang="en-US" altLang="zh-CN" dirty="0"/>
              <a:t>RGB565</a:t>
            </a:r>
            <a:r>
              <a:rPr lang="zh-CN" altLang="en-US" dirty="0"/>
              <a:t>的驱动调用来得到相应的颜色的像素值，并利用临时变量存储，再利用</a:t>
            </a:r>
            <a:r>
              <a:rPr lang="en-US" altLang="zh-CN" dirty="0" err="1"/>
              <a:t>f_write</a:t>
            </a:r>
            <a:r>
              <a:rPr lang="zh-CN" altLang="en-US" dirty="0"/>
              <a:t>调用即可输出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Q3</a:t>
            </a:r>
            <a:r>
              <a:rPr lang="zh-CN" altLang="en-US" dirty="0"/>
              <a:t>：</a:t>
            </a:r>
            <a:r>
              <a:rPr lang="en-US" altLang="zh-CN" dirty="0"/>
              <a:t>bmp</a:t>
            </a:r>
            <a:r>
              <a:rPr lang="zh-CN" altLang="en-US" dirty="0"/>
              <a:t>的消息格式，显然我们按照标准的</a:t>
            </a:r>
            <a:r>
              <a:rPr lang="en-US" altLang="zh-CN" dirty="0"/>
              <a:t>bmp</a:t>
            </a:r>
            <a:r>
              <a:rPr lang="zh-CN" altLang="en-US" dirty="0"/>
              <a:t>文件的格式写入相应的比特流即可</a:t>
            </a:r>
            <a:endParaRPr lang="en-US" altLang="zh-CN" dirty="0"/>
          </a:p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bmp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文件头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(bmp file header)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提供文件的平台、格式、大小等信息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位图信息头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(bitmap information)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提供图像数据的尺寸、位平面数、压缩方式、颜色索引等信息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调色板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(color palette)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可选，如使用索引来表示图像，调色板就是索引与其对应的颜色的映射表（我们这里是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BGR565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转化为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BGR88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，即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24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位不使用调色版，而不断输入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bgr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的值）（调色版对应于对应于色彩数较少的情况，例如常用的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256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色）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位图数据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(bitmap data)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：若有调色版则输入对应的映射值；否则循环输入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PingFang SC"/>
              </a:rPr>
              <a:t>bgr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的值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BGR565</a:t>
            </a:r>
            <a:r>
              <a:rPr lang="zh-CN" altLang="en-US" dirty="0"/>
              <a:t>：</a:t>
            </a:r>
            <a:r>
              <a:rPr lang="en-US" altLang="zh-CN" dirty="0"/>
              <a:t>LCD</a:t>
            </a:r>
            <a:r>
              <a:rPr lang="zh-CN" altLang="en-US" dirty="0"/>
              <a:t>屏采用的是</a:t>
            </a:r>
            <a:r>
              <a:rPr lang="en-US" altLang="zh-CN" dirty="0"/>
              <a:t>BGR565</a:t>
            </a:r>
            <a:r>
              <a:rPr lang="zh-CN" altLang="en-US" dirty="0"/>
              <a:t>，</a:t>
            </a:r>
            <a:r>
              <a:rPr lang="en-US" altLang="zh-CN" dirty="0"/>
              <a:t>ILI9341_Read_Data ()</a:t>
            </a:r>
            <a:r>
              <a:rPr lang="zh-CN" altLang="en-US" dirty="0"/>
              <a:t>调用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插入：正在摄影中的水杯，</a:t>
            </a:r>
            <a:r>
              <a:rPr lang="en-US" altLang="zh-CN" dirty="0"/>
              <a:t>bmp</a:t>
            </a:r>
            <a:r>
              <a:rPr lang="zh-CN" altLang="en-US" dirty="0"/>
              <a:t>文件的格式，电脑上打开的</a:t>
            </a:r>
            <a:r>
              <a:rPr lang="en-US" altLang="zh-CN" dirty="0"/>
              <a:t>bmp</a:t>
            </a:r>
            <a:r>
              <a:rPr lang="zh-CN" altLang="en-US" dirty="0"/>
              <a:t>文件</a:t>
            </a:r>
            <a:r>
              <a:rPr lang="en-US" altLang="zh-CN" dirty="0"/>
              <a:t>—</a:t>
            </a:r>
            <a:r>
              <a:rPr lang="zh-CN" altLang="en-US" dirty="0"/>
              <a:t>拍摄得到的水杯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5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858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以上是我们预期的想要完成的内容，最后简单说一下我们项目的完成情况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首先完成了移植工作，本来计划对操作系统进行部分优化，如增加</a:t>
            </a:r>
            <a:r>
              <a:rPr lang="en-US" altLang="zh-CN" dirty="0"/>
              <a:t>CPU</a:t>
            </a:r>
            <a:r>
              <a:rPr lang="zh-CN" altLang="en-US" dirty="0"/>
              <a:t>利用率检测等，但由于时间紧张，后续将会进行完善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受限于硬件资源有限，硬件设备的交互我们主要利用了摄像机和板子上的信号灯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在此基础上，我们开发了六个有趣实用的顶层软件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实现了一个多功能轻型智能终端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419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常见的嵌入式系统</a:t>
            </a:r>
            <a:r>
              <a:rPr lang="en-US" altLang="zh-CN" dirty="0" err="1"/>
              <a:t>Vxwork</a:t>
            </a:r>
            <a:r>
              <a:rPr lang="zh-CN" altLang="en-US" dirty="0"/>
              <a:t>、</a:t>
            </a:r>
            <a:r>
              <a:rPr lang="en-US" altLang="zh-CN" dirty="0" err="1"/>
              <a:t>uC</a:t>
            </a:r>
            <a:r>
              <a:rPr lang="en-US" altLang="zh-CN" dirty="0"/>
              <a:t>/OS</a:t>
            </a:r>
            <a:r>
              <a:rPr lang="zh-CN" altLang="en-US" dirty="0"/>
              <a:t>、</a:t>
            </a:r>
            <a:r>
              <a:rPr lang="en-US" altLang="zh-CN" dirty="0"/>
              <a:t>Linux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市场激烈，有的公司直接魔改操作系统，如</a:t>
            </a:r>
            <a:r>
              <a:rPr lang="en-US" altLang="zh-CN" dirty="0"/>
              <a:t>Windows CE</a:t>
            </a:r>
            <a:r>
              <a:rPr lang="zh-CN" altLang="en-US" dirty="0"/>
              <a:t>，效率低，速度慢，一直没有良好的发展。开源的操作系统如</a:t>
            </a:r>
            <a:r>
              <a:rPr lang="en-US" altLang="zh-CN" dirty="0" err="1"/>
              <a:t>uC</a:t>
            </a:r>
            <a:r>
              <a:rPr lang="en-US" altLang="zh-CN" dirty="0"/>
              <a:t>/OS</a:t>
            </a:r>
            <a:r>
              <a:rPr lang="zh-CN" altLang="en-US" dirty="0"/>
              <a:t>等更受开发者青睐，但是安全问题较为突出。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嵌入式操作系统市场并没有形成像手机、电脑系统市场那样，一家或几家独大的场面，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研究和发展嵌入式系统大有可为</a:t>
            </a:r>
            <a:endParaRPr lang="en-US" altLang="zh-CN" sz="12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uC</a:t>
            </a:r>
            <a:r>
              <a:rPr lang="en-US" altLang="zh-CN" dirty="0"/>
              <a:t>/OS-III</a:t>
            </a:r>
            <a:r>
              <a:rPr lang="zh-CN" altLang="en-US" dirty="0"/>
              <a:t>是一个开源的实时操作系统，它可以移植到多种硬件平台，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STM 32</a:t>
            </a:r>
            <a:r>
              <a:rPr lang="zh-CN" altLang="en-US" dirty="0"/>
              <a:t>中移植</a:t>
            </a:r>
            <a:r>
              <a:rPr lang="en-US" altLang="zh-CN" dirty="0" err="1"/>
              <a:t>uC</a:t>
            </a:r>
            <a:r>
              <a:rPr lang="en-US" altLang="zh-CN" dirty="0"/>
              <a:t>/OS</a:t>
            </a:r>
            <a:r>
              <a:rPr lang="zh-CN" altLang="en-US" dirty="0"/>
              <a:t>操作系统作为我们的开发平台</a:t>
            </a:r>
            <a:endParaRPr lang="en-US" altLang="zh-CN" dirty="0"/>
          </a:p>
          <a:p>
            <a:r>
              <a:rPr lang="zh-CN" altLang="en-US" dirty="0"/>
              <a:t>并以此为基础开发多种应用软件，最终实现一个个性化程度高、多功能的智能设备终端</a:t>
            </a:r>
            <a:endParaRPr lang="en-US" altLang="zh-CN" dirty="0"/>
          </a:p>
          <a:p>
            <a:r>
              <a:rPr lang="zh-CN" altLang="en-US" dirty="0"/>
              <a:t>另一方面，我们也希望能够从这次的项目中，完成一个基本的从硬件接口到应用实现的完整过程，具体学习到操作系统的各项功能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从底层到顶层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因为项目主体庞大，一开始有点无从下手，大部分时间用在了学习上面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主要使用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对项目进行管理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两个分支，一个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开发阶段，每个成员将写好的代码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分支上面，定期开会进行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，合并到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分支上面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项目的开发过程，我们主要是进行并行开发</a:t>
            </a:r>
            <a:endParaRPr lang="en-US" altLang="zh-CN" dirty="0"/>
          </a:p>
          <a:p>
            <a:r>
              <a:rPr lang="zh-CN" altLang="en-US" dirty="0"/>
              <a:t>首先，一方面，移植操作系统，作为我们项目的基础和平台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另一方面，我们发现可视化系统</a:t>
            </a:r>
            <a:r>
              <a:rPr lang="en-US" altLang="zh-CN" dirty="0" err="1"/>
              <a:t>emwin</a:t>
            </a:r>
            <a:r>
              <a:rPr lang="zh-CN" altLang="en-US" dirty="0"/>
              <a:t>可以在电脑上进行可视化界面的模拟和调试，这大大减少了硬件调试的时间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10614"/>
          <a:stretch>
            <a:fillRect/>
          </a:stretch>
        </p:blipFill>
        <p:spPr>
          <a:xfrm>
            <a:off x="0" y="0"/>
            <a:ext cx="12192000" cy="4444712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160162" y="4592643"/>
            <a:ext cx="9871675" cy="1060855"/>
          </a:xfrm>
        </p:spPr>
        <p:txBody>
          <a:bodyPr/>
          <a:lstStyle/>
          <a:p>
            <a:r>
              <a:rPr lang="en-US" altLang="zh-CN" sz="4400" dirty="0" err="1"/>
              <a:t>iTask</a:t>
            </a:r>
            <a:r>
              <a:rPr lang="zh-CN" altLang="en-US" sz="4400" dirty="0"/>
              <a:t>：多功能轻型智能终端</a:t>
            </a:r>
          </a:p>
        </p:txBody>
      </p:sp>
      <p:sp>
        <p:nvSpPr>
          <p:cNvPr id="2" name="矩形 1"/>
          <p:cNvSpPr/>
          <p:nvPr/>
        </p:nvSpPr>
        <p:spPr>
          <a:xfrm>
            <a:off x="8144097" y="5801429"/>
            <a:ext cx="4047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</a:t>
            </a:r>
            <a:r>
              <a:rPr lang="en-US" altLang="zh-CN" sz="2400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2400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项目展示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初期学习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722406" y="1322150"/>
            <a:ext cx="3292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主要学习内容：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STM32 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开发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uC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/OS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操作系统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Emwin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可视化框架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075351" y="1650445"/>
            <a:ext cx="4500880" cy="1641475"/>
            <a:chOff x="147" y="3247"/>
            <a:chExt cx="7088" cy="2585"/>
          </a:xfrm>
        </p:grpSpPr>
        <p:grpSp>
          <p:nvGrpSpPr>
            <p:cNvPr id="40" name="组合 39"/>
            <p:cNvGrpSpPr/>
            <p:nvPr/>
          </p:nvGrpSpPr>
          <p:grpSpPr>
            <a:xfrm>
              <a:off x="386" y="3435"/>
              <a:ext cx="6753" cy="1890"/>
              <a:chOff x="529" y="3247"/>
              <a:chExt cx="6753" cy="1890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29" y="3435"/>
                <a:ext cx="512" cy="479"/>
                <a:chOff x="8537" y="4828"/>
                <a:chExt cx="1279" cy="1196"/>
              </a:xfrm>
            </p:grpSpPr>
            <p:sp>
              <p:nvSpPr>
                <p:cNvPr id="44" name="Freeform 13"/>
                <p:cNvSpPr/>
                <p:nvPr/>
              </p:nvSpPr>
              <p:spPr bwMode="auto">
                <a:xfrm>
                  <a:off x="8537" y="4828"/>
                  <a:ext cx="1105" cy="1196"/>
                </a:xfrm>
                <a:custGeom>
                  <a:avLst/>
                  <a:gdLst>
                    <a:gd name="T0" fmla="*/ 301 w 319"/>
                    <a:gd name="T1" fmla="*/ 239 h 345"/>
                    <a:gd name="T2" fmla="*/ 199 w 319"/>
                    <a:gd name="T3" fmla="*/ 209 h 345"/>
                    <a:gd name="T4" fmla="*/ 202 w 319"/>
                    <a:gd name="T5" fmla="*/ 184 h 345"/>
                    <a:gd name="T6" fmla="*/ 216 w 319"/>
                    <a:gd name="T7" fmla="*/ 166 h 345"/>
                    <a:gd name="T8" fmla="*/ 219 w 319"/>
                    <a:gd name="T9" fmla="*/ 143 h 345"/>
                    <a:gd name="T10" fmla="*/ 223 w 319"/>
                    <a:gd name="T11" fmla="*/ 145 h 345"/>
                    <a:gd name="T12" fmla="*/ 231 w 319"/>
                    <a:gd name="T13" fmla="*/ 139 h 345"/>
                    <a:gd name="T14" fmla="*/ 234 w 319"/>
                    <a:gd name="T15" fmla="*/ 103 h 345"/>
                    <a:gd name="T16" fmla="*/ 228 w 319"/>
                    <a:gd name="T17" fmla="*/ 95 h 345"/>
                    <a:gd name="T18" fmla="*/ 224 w 319"/>
                    <a:gd name="T19" fmla="*/ 96 h 345"/>
                    <a:gd name="T20" fmla="*/ 227 w 319"/>
                    <a:gd name="T21" fmla="*/ 76 h 345"/>
                    <a:gd name="T22" fmla="*/ 214 w 319"/>
                    <a:gd name="T23" fmla="*/ 26 h 345"/>
                    <a:gd name="T24" fmla="*/ 105 w 319"/>
                    <a:gd name="T25" fmla="*/ 26 h 345"/>
                    <a:gd name="T26" fmla="*/ 92 w 319"/>
                    <a:gd name="T27" fmla="*/ 76 h 345"/>
                    <a:gd name="T28" fmla="*/ 94 w 319"/>
                    <a:gd name="T29" fmla="*/ 96 h 345"/>
                    <a:gd name="T30" fmla="*/ 90 w 319"/>
                    <a:gd name="T31" fmla="*/ 95 h 345"/>
                    <a:gd name="T32" fmla="*/ 84 w 319"/>
                    <a:gd name="T33" fmla="*/ 103 h 345"/>
                    <a:gd name="T34" fmla="*/ 88 w 319"/>
                    <a:gd name="T35" fmla="*/ 139 h 345"/>
                    <a:gd name="T36" fmla="*/ 96 w 319"/>
                    <a:gd name="T37" fmla="*/ 145 h 345"/>
                    <a:gd name="T38" fmla="*/ 100 w 319"/>
                    <a:gd name="T39" fmla="*/ 143 h 345"/>
                    <a:gd name="T40" fmla="*/ 102 w 319"/>
                    <a:gd name="T41" fmla="*/ 166 h 345"/>
                    <a:gd name="T42" fmla="*/ 116 w 319"/>
                    <a:gd name="T43" fmla="*/ 184 h 345"/>
                    <a:gd name="T44" fmla="*/ 120 w 319"/>
                    <a:gd name="T45" fmla="*/ 209 h 345"/>
                    <a:gd name="T46" fmla="*/ 18 w 319"/>
                    <a:gd name="T47" fmla="*/ 239 h 345"/>
                    <a:gd name="T48" fmla="*/ 1 w 319"/>
                    <a:gd name="T49" fmla="*/ 269 h 345"/>
                    <a:gd name="T50" fmla="*/ 5 w 319"/>
                    <a:gd name="T51" fmla="*/ 307 h 345"/>
                    <a:gd name="T52" fmla="*/ 26 w 319"/>
                    <a:gd name="T53" fmla="*/ 331 h 345"/>
                    <a:gd name="T54" fmla="*/ 293 w 319"/>
                    <a:gd name="T55" fmla="*/ 331 h 345"/>
                    <a:gd name="T56" fmla="*/ 314 w 319"/>
                    <a:gd name="T57" fmla="*/ 307 h 345"/>
                    <a:gd name="T58" fmla="*/ 318 w 319"/>
                    <a:gd name="T59" fmla="*/ 269 h 345"/>
                    <a:gd name="T60" fmla="*/ 301 w 319"/>
                    <a:gd name="T61" fmla="*/ 239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19" h="345">
                      <a:moveTo>
                        <a:pt x="301" y="239"/>
                      </a:moveTo>
                      <a:cubicBezTo>
                        <a:pt x="269" y="223"/>
                        <a:pt x="234" y="214"/>
                        <a:pt x="199" y="209"/>
                      </a:cubicBezTo>
                      <a:cubicBezTo>
                        <a:pt x="200" y="201"/>
                        <a:pt x="201" y="193"/>
                        <a:pt x="202" y="184"/>
                      </a:cubicBezTo>
                      <a:cubicBezTo>
                        <a:pt x="210" y="179"/>
                        <a:pt x="216" y="172"/>
                        <a:pt x="216" y="166"/>
                      </a:cubicBezTo>
                      <a:cubicBezTo>
                        <a:pt x="217" y="158"/>
                        <a:pt x="218" y="150"/>
                        <a:pt x="219" y="143"/>
                      </a:cubicBezTo>
                      <a:cubicBezTo>
                        <a:pt x="220" y="144"/>
                        <a:pt x="222" y="145"/>
                        <a:pt x="223" y="145"/>
                      </a:cubicBezTo>
                      <a:cubicBezTo>
                        <a:pt x="227" y="145"/>
                        <a:pt x="230" y="142"/>
                        <a:pt x="231" y="139"/>
                      </a:cubicBezTo>
                      <a:cubicBezTo>
                        <a:pt x="234" y="103"/>
                        <a:pt x="234" y="103"/>
                        <a:pt x="234" y="103"/>
                      </a:cubicBezTo>
                      <a:cubicBezTo>
                        <a:pt x="235" y="99"/>
                        <a:pt x="232" y="96"/>
                        <a:pt x="228" y="95"/>
                      </a:cubicBezTo>
                      <a:cubicBezTo>
                        <a:pt x="227" y="95"/>
                        <a:pt x="226" y="96"/>
                        <a:pt x="224" y="96"/>
                      </a:cubicBezTo>
                      <a:cubicBezTo>
                        <a:pt x="225" y="89"/>
                        <a:pt x="226" y="83"/>
                        <a:pt x="227" y="76"/>
                      </a:cubicBezTo>
                      <a:cubicBezTo>
                        <a:pt x="227" y="66"/>
                        <a:pt x="232" y="42"/>
                        <a:pt x="214" y="26"/>
                      </a:cubicBezTo>
                      <a:cubicBezTo>
                        <a:pt x="188" y="0"/>
                        <a:pt x="131" y="0"/>
                        <a:pt x="105" y="26"/>
                      </a:cubicBezTo>
                      <a:cubicBezTo>
                        <a:pt x="87" y="42"/>
                        <a:pt x="91" y="66"/>
                        <a:pt x="92" y="76"/>
                      </a:cubicBezTo>
                      <a:cubicBezTo>
                        <a:pt x="93" y="83"/>
                        <a:pt x="94" y="89"/>
                        <a:pt x="94" y="96"/>
                      </a:cubicBezTo>
                      <a:cubicBezTo>
                        <a:pt x="93" y="96"/>
                        <a:pt x="92" y="95"/>
                        <a:pt x="90" y="95"/>
                      </a:cubicBezTo>
                      <a:cubicBezTo>
                        <a:pt x="87" y="96"/>
                        <a:pt x="84" y="99"/>
                        <a:pt x="84" y="103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9" y="142"/>
                        <a:pt x="92" y="145"/>
                        <a:pt x="96" y="145"/>
                      </a:cubicBezTo>
                      <a:cubicBezTo>
                        <a:pt x="97" y="145"/>
                        <a:pt x="99" y="144"/>
                        <a:pt x="100" y="143"/>
                      </a:cubicBezTo>
                      <a:cubicBezTo>
                        <a:pt x="101" y="150"/>
                        <a:pt x="102" y="158"/>
                        <a:pt x="102" y="166"/>
                      </a:cubicBezTo>
                      <a:cubicBezTo>
                        <a:pt x="103" y="172"/>
                        <a:pt x="109" y="179"/>
                        <a:pt x="116" y="184"/>
                      </a:cubicBezTo>
                      <a:cubicBezTo>
                        <a:pt x="118" y="193"/>
                        <a:pt x="119" y="201"/>
                        <a:pt x="120" y="209"/>
                      </a:cubicBezTo>
                      <a:cubicBezTo>
                        <a:pt x="85" y="214"/>
                        <a:pt x="50" y="223"/>
                        <a:pt x="18" y="239"/>
                      </a:cubicBezTo>
                      <a:cubicBezTo>
                        <a:pt x="7" y="244"/>
                        <a:pt x="0" y="258"/>
                        <a:pt x="1" y="269"/>
                      </a:cubicBezTo>
                      <a:cubicBezTo>
                        <a:pt x="3" y="282"/>
                        <a:pt x="4" y="295"/>
                        <a:pt x="5" y="307"/>
                      </a:cubicBezTo>
                      <a:cubicBezTo>
                        <a:pt x="6" y="318"/>
                        <a:pt x="16" y="329"/>
                        <a:pt x="26" y="331"/>
                      </a:cubicBezTo>
                      <a:cubicBezTo>
                        <a:pt x="114" y="345"/>
                        <a:pt x="204" y="345"/>
                        <a:pt x="293" y="331"/>
                      </a:cubicBezTo>
                      <a:cubicBezTo>
                        <a:pt x="303" y="329"/>
                        <a:pt x="313" y="318"/>
                        <a:pt x="314" y="307"/>
                      </a:cubicBezTo>
                      <a:cubicBezTo>
                        <a:pt x="315" y="295"/>
                        <a:pt x="316" y="282"/>
                        <a:pt x="318" y="269"/>
                      </a:cubicBezTo>
                      <a:cubicBezTo>
                        <a:pt x="319" y="258"/>
                        <a:pt x="311" y="244"/>
                        <a:pt x="301" y="2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5" name="Oval 14"/>
                <p:cNvSpPr>
                  <a:spLocks noChangeArrowheads="1"/>
                </p:cNvSpPr>
                <p:nvPr/>
              </p:nvSpPr>
              <p:spPr bwMode="auto">
                <a:xfrm>
                  <a:off x="9296" y="5387"/>
                  <a:ext cx="520" cy="518"/>
                </a:xfrm>
                <a:prstGeom prst="ellipse">
                  <a:avLst/>
                </a:prstGeom>
                <a:solidFill>
                  <a:srgbClr val="8DC6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6" name="Freeform 15"/>
                <p:cNvSpPr/>
                <p:nvPr/>
              </p:nvSpPr>
              <p:spPr bwMode="auto">
                <a:xfrm>
                  <a:off x="9410" y="5501"/>
                  <a:ext cx="292" cy="290"/>
                </a:xfrm>
                <a:custGeom>
                  <a:avLst/>
                  <a:gdLst>
                    <a:gd name="T0" fmla="*/ 136 w 136"/>
                    <a:gd name="T1" fmla="*/ 47 h 135"/>
                    <a:gd name="T2" fmla="*/ 90 w 136"/>
                    <a:gd name="T3" fmla="*/ 47 h 135"/>
                    <a:gd name="T4" fmla="*/ 90 w 136"/>
                    <a:gd name="T5" fmla="*/ 0 h 135"/>
                    <a:gd name="T6" fmla="*/ 47 w 136"/>
                    <a:gd name="T7" fmla="*/ 0 h 135"/>
                    <a:gd name="T8" fmla="*/ 47 w 136"/>
                    <a:gd name="T9" fmla="*/ 47 h 135"/>
                    <a:gd name="T10" fmla="*/ 0 w 136"/>
                    <a:gd name="T11" fmla="*/ 47 h 135"/>
                    <a:gd name="T12" fmla="*/ 0 w 136"/>
                    <a:gd name="T13" fmla="*/ 89 h 135"/>
                    <a:gd name="T14" fmla="*/ 47 w 136"/>
                    <a:gd name="T15" fmla="*/ 89 h 135"/>
                    <a:gd name="T16" fmla="*/ 47 w 136"/>
                    <a:gd name="T17" fmla="*/ 135 h 135"/>
                    <a:gd name="T18" fmla="*/ 90 w 136"/>
                    <a:gd name="T19" fmla="*/ 135 h 135"/>
                    <a:gd name="T20" fmla="*/ 90 w 136"/>
                    <a:gd name="T21" fmla="*/ 89 h 135"/>
                    <a:gd name="T22" fmla="*/ 136 w 136"/>
                    <a:gd name="T23" fmla="*/ 89 h 135"/>
                    <a:gd name="T24" fmla="*/ 136 w 136"/>
                    <a:gd name="T25" fmla="*/ 4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6" h="135">
                      <a:moveTo>
                        <a:pt x="136" y="47"/>
                      </a:moveTo>
                      <a:lnTo>
                        <a:pt x="90" y="47"/>
                      </a:lnTo>
                      <a:lnTo>
                        <a:pt x="90" y="0"/>
                      </a:lnTo>
                      <a:lnTo>
                        <a:pt x="47" y="0"/>
                      </a:lnTo>
                      <a:lnTo>
                        <a:pt x="47" y="47"/>
                      </a:lnTo>
                      <a:lnTo>
                        <a:pt x="0" y="47"/>
                      </a:lnTo>
                      <a:lnTo>
                        <a:pt x="0" y="89"/>
                      </a:lnTo>
                      <a:lnTo>
                        <a:pt x="47" y="89"/>
                      </a:lnTo>
                      <a:lnTo>
                        <a:pt x="47" y="135"/>
                      </a:lnTo>
                      <a:lnTo>
                        <a:pt x="90" y="135"/>
                      </a:lnTo>
                      <a:lnTo>
                        <a:pt x="90" y="89"/>
                      </a:lnTo>
                      <a:lnTo>
                        <a:pt x="136" y="89"/>
                      </a:lnTo>
                      <a:lnTo>
                        <a:pt x="136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43" name="文本框 42"/>
              <p:cNvSpPr txBox="1"/>
              <p:nvPr/>
            </p:nvSpPr>
            <p:spPr>
              <a:xfrm>
                <a:off x="1155" y="3247"/>
                <a:ext cx="6127" cy="1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STM32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寄存器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charset="-122"/>
                  <a:ea typeface="等线" panose="02010600030101010101" pitchFamily="2" charset="-122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rPr>
                  <a:t>用</a:t>
                </a: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rPr>
                  <a:t>STM32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点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rPr>
                  <a:t>灯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STM32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写库</a:t>
                </a:r>
                <a:endParaRPr lang="en-US" altLang="zh-CN" kern="0" dirty="0">
                  <a:solidFill>
                    <a:srgbClr val="000000"/>
                  </a:solidFill>
                  <a:latin typeface="等线 Light" panose="02010600030101010101" charset="-122"/>
                  <a:ea typeface="等线" panose="02010600030101010101" pitchFamily="2" charset="-122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STM32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的库开发</a:t>
                </a:r>
                <a:endParaRPr lang="en-US" altLang="zh-CN" kern="0" dirty="0">
                  <a:solidFill>
                    <a:srgbClr val="000000"/>
                  </a:solidFill>
                  <a:latin typeface="等线 Light" panose="02010600030101010101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1" name="对角圆角矩形 15"/>
            <p:cNvSpPr/>
            <p:nvPr/>
          </p:nvSpPr>
          <p:spPr>
            <a:xfrm>
              <a:off x="147" y="3247"/>
              <a:ext cx="7088" cy="2585"/>
            </a:xfrm>
            <a:prstGeom prst="round2DiagRect">
              <a:avLst/>
            </a:prstGeom>
            <a:noFill/>
            <a:ln w="3175" cap="flat" cmpd="sng" algn="ctr">
              <a:solidFill>
                <a:srgbClr val="000000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 panose="02010600030101010101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75351" y="4299030"/>
            <a:ext cx="4500245" cy="1459865"/>
            <a:chOff x="147" y="7418"/>
            <a:chExt cx="7087" cy="2299"/>
          </a:xfrm>
        </p:grpSpPr>
        <p:grpSp>
          <p:nvGrpSpPr>
            <p:cNvPr id="48" name="组合 47"/>
            <p:cNvGrpSpPr/>
            <p:nvPr/>
          </p:nvGrpSpPr>
          <p:grpSpPr>
            <a:xfrm>
              <a:off x="607" y="7569"/>
              <a:ext cx="6285" cy="1454"/>
              <a:chOff x="607" y="7569"/>
              <a:chExt cx="6285" cy="1454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07" y="7663"/>
                <a:ext cx="604" cy="460"/>
                <a:chOff x="12589" y="6800"/>
                <a:chExt cx="1592" cy="1228"/>
              </a:xfrm>
            </p:grpSpPr>
            <p:sp>
              <p:nvSpPr>
                <p:cNvPr id="52" name="Freeform 33"/>
                <p:cNvSpPr/>
                <p:nvPr/>
              </p:nvSpPr>
              <p:spPr bwMode="auto">
                <a:xfrm>
                  <a:off x="13539" y="6800"/>
                  <a:ext cx="643" cy="645"/>
                </a:xfrm>
                <a:custGeom>
                  <a:avLst/>
                  <a:gdLst>
                    <a:gd name="T0" fmla="*/ 93 w 186"/>
                    <a:gd name="T1" fmla="*/ 0 h 186"/>
                    <a:gd name="T2" fmla="*/ 0 w 186"/>
                    <a:gd name="T3" fmla="*/ 93 h 186"/>
                    <a:gd name="T4" fmla="*/ 0 w 186"/>
                    <a:gd name="T5" fmla="*/ 186 h 186"/>
                    <a:gd name="T6" fmla="*/ 93 w 186"/>
                    <a:gd name="T7" fmla="*/ 186 h 186"/>
                    <a:gd name="T8" fmla="*/ 186 w 186"/>
                    <a:gd name="T9" fmla="*/ 93 h 186"/>
                    <a:gd name="T10" fmla="*/ 93 w 186"/>
                    <a:gd name="T11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6" h="186">
                      <a:moveTo>
                        <a:pt x="93" y="0"/>
                      </a:moveTo>
                      <a:cubicBezTo>
                        <a:pt x="41" y="0"/>
                        <a:pt x="0" y="41"/>
                        <a:pt x="0" y="93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93" y="186"/>
                        <a:pt x="93" y="186"/>
                        <a:pt x="93" y="186"/>
                      </a:cubicBezTo>
                      <a:cubicBezTo>
                        <a:pt x="144" y="186"/>
                        <a:pt x="186" y="144"/>
                        <a:pt x="186" y="93"/>
                      </a:cubicBezTo>
                      <a:cubicBezTo>
                        <a:pt x="186" y="41"/>
                        <a:pt x="144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BB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3" name="Freeform 34"/>
                <p:cNvSpPr/>
                <p:nvPr/>
              </p:nvSpPr>
              <p:spPr bwMode="auto">
                <a:xfrm>
                  <a:off x="12589" y="6832"/>
                  <a:ext cx="1105" cy="1196"/>
                </a:xfrm>
                <a:custGeom>
                  <a:avLst/>
                  <a:gdLst>
                    <a:gd name="T0" fmla="*/ 301 w 319"/>
                    <a:gd name="T1" fmla="*/ 239 h 345"/>
                    <a:gd name="T2" fmla="*/ 199 w 319"/>
                    <a:gd name="T3" fmla="*/ 210 h 345"/>
                    <a:gd name="T4" fmla="*/ 203 w 319"/>
                    <a:gd name="T5" fmla="*/ 184 h 345"/>
                    <a:gd name="T6" fmla="*/ 217 w 319"/>
                    <a:gd name="T7" fmla="*/ 166 h 345"/>
                    <a:gd name="T8" fmla="*/ 219 w 319"/>
                    <a:gd name="T9" fmla="*/ 143 h 345"/>
                    <a:gd name="T10" fmla="*/ 224 w 319"/>
                    <a:gd name="T11" fmla="*/ 145 h 345"/>
                    <a:gd name="T12" fmla="*/ 231 w 319"/>
                    <a:gd name="T13" fmla="*/ 139 h 345"/>
                    <a:gd name="T14" fmla="*/ 235 w 319"/>
                    <a:gd name="T15" fmla="*/ 103 h 345"/>
                    <a:gd name="T16" fmla="*/ 229 w 319"/>
                    <a:gd name="T17" fmla="*/ 96 h 345"/>
                    <a:gd name="T18" fmla="*/ 225 w 319"/>
                    <a:gd name="T19" fmla="*/ 96 h 345"/>
                    <a:gd name="T20" fmla="*/ 227 w 319"/>
                    <a:gd name="T21" fmla="*/ 76 h 345"/>
                    <a:gd name="T22" fmla="*/ 214 w 319"/>
                    <a:gd name="T23" fmla="*/ 26 h 345"/>
                    <a:gd name="T24" fmla="*/ 105 w 319"/>
                    <a:gd name="T25" fmla="*/ 26 h 345"/>
                    <a:gd name="T26" fmla="*/ 92 w 319"/>
                    <a:gd name="T27" fmla="*/ 76 h 345"/>
                    <a:gd name="T28" fmla="*/ 95 w 319"/>
                    <a:gd name="T29" fmla="*/ 96 h 345"/>
                    <a:gd name="T30" fmla="*/ 91 w 319"/>
                    <a:gd name="T31" fmla="*/ 96 h 345"/>
                    <a:gd name="T32" fmla="*/ 85 w 319"/>
                    <a:gd name="T33" fmla="*/ 103 h 345"/>
                    <a:gd name="T34" fmla="*/ 88 w 319"/>
                    <a:gd name="T35" fmla="*/ 139 h 345"/>
                    <a:gd name="T36" fmla="*/ 96 w 319"/>
                    <a:gd name="T37" fmla="*/ 145 h 345"/>
                    <a:gd name="T38" fmla="*/ 100 w 319"/>
                    <a:gd name="T39" fmla="*/ 143 h 345"/>
                    <a:gd name="T40" fmla="*/ 103 w 319"/>
                    <a:gd name="T41" fmla="*/ 166 h 345"/>
                    <a:gd name="T42" fmla="*/ 117 w 319"/>
                    <a:gd name="T43" fmla="*/ 184 h 345"/>
                    <a:gd name="T44" fmla="*/ 120 w 319"/>
                    <a:gd name="T45" fmla="*/ 210 h 345"/>
                    <a:gd name="T46" fmla="*/ 18 w 319"/>
                    <a:gd name="T47" fmla="*/ 239 h 345"/>
                    <a:gd name="T48" fmla="*/ 2 w 319"/>
                    <a:gd name="T49" fmla="*/ 269 h 345"/>
                    <a:gd name="T50" fmla="*/ 5 w 319"/>
                    <a:gd name="T51" fmla="*/ 307 h 345"/>
                    <a:gd name="T52" fmla="*/ 26 w 319"/>
                    <a:gd name="T53" fmla="*/ 331 h 345"/>
                    <a:gd name="T54" fmla="*/ 293 w 319"/>
                    <a:gd name="T55" fmla="*/ 331 h 345"/>
                    <a:gd name="T56" fmla="*/ 314 w 319"/>
                    <a:gd name="T57" fmla="*/ 307 h 345"/>
                    <a:gd name="T58" fmla="*/ 318 w 319"/>
                    <a:gd name="T59" fmla="*/ 269 h 345"/>
                    <a:gd name="T60" fmla="*/ 301 w 319"/>
                    <a:gd name="T61" fmla="*/ 239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19" h="345">
                      <a:moveTo>
                        <a:pt x="301" y="239"/>
                      </a:moveTo>
                      <a:cubicBezTo>
                        <a:pt x="269" y="223"/>
                        <a:pt x="234" y="214"/>
                        <a:pt x="199" y="210"/>
                      </a:cubicBezTo>
                      <a:cubicBezTo>
                        <a:pt x="200" y="201"/>
                        <a:pt x="201" y="193"/>
                        <a:pt x="203" y="184"/>
                      </a:cubicBezTo>
                      <a:cubicBezTo>
                        <a:pt x="210" y="179"/>
                        <a:pt x="216" y="172"/>
                        <a:pt x="217" y="166"/>
                      </a:cubicBezTo>
                      <a:cubicBezTo>
                        <a:pt x="218" y="158"/>
                        <a:pt x="218" y="150"/>
                        <a:pt x="219" y="143"/>
                      </a:cubicBezTo>
                      <a:cubicBezTo>
                        <a:pt x="220" y="144"/>
                        <a:pt x="222" y="145"/>
                        <a:pt x="224" y="145"/>
                      </a:cubicBezTo>
                      <a:cubicBezTo>
                        <a:pt x="227" y="145"/>
                        <a:pt x="231" y="143"/>
                        <a:pt x="231" y="139"/>
                      </a:cubicBezTo>
                      <a:cubicBezTo>
                        <a:pt x="235" y="103"/>
                        <a:pt x="235" y="103"/>
                        <a:pt x="235" y="103"/>
                      </a:cubicBezTo>
                      <a:cubicBezTo>
                        <a:pt x="235" y="99"/>
                        <a:pt x="232" y="96"/>
                        <a:pt x="229" y="96"/>
                      </a:cubicBezTo>
                      <a:cubicBezTo>
                        <a:pt x="227" y="95"/>
                        <a:pt x="226" y="96"/>
                        <a:pt x="225" y="96"/>
                      </a:cubicBezTo>
                      <a:cubicBezTo>
                        <a:pt x="225" y="90"/>
                        <a:pt x="226" y="83"/>
                        <a:pt x="227" y="76"/>
                      </a:cubicBezTo>
                      <a:cubicBezTo>
                        <a:pt x="228" y="67"/>
                        <a:pt x="232" y="42"/>
                        <a:pt x="214" y="26"/>
                      </a:cubicBezTo>
                      <a:cubicBezTo>
                        <a:pt x="188" y="0"/>
                        <a:pt x="131" y="0"/>
                        <a:pt x="105" y="26"/>
                      </a:cubicBezTo>
                      <a:cubicBezTo>
                        <a:pt x="87" y="42"/>
                        <a:pt x="92" y="67"/>
                        <a:pt x="92" y="76"/>
                      </a:cubicBezTo>
                      <a:cubicBezTo>
                        <a:pt x="93" y="83"/>
                        <a:pt x="94" y="90"/>
                        <a:pt x="95" y="96"/>
                      </a:cubicBezTo>
                      <a:cubicBezTo>
                        <a:pt x="94" y="96"/>
                        <a:pt x="92" y="95"/>
                        <a:pt x="91" y="96"/>
                      </a:cubicBezTo>
                      <a:cubicBezTo>
                        <a:pt x="87" y="96"/>
                        <a:pt x="84" y="99"/>
                        <a:pt x="85" y="103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9" y="143"/>
                        <a:pt x="92" y="145"/>
                        <a:pt x="96" y="145"/>
                      </a:cubicBezTo>
                      <a:cubicBezTo>
                        <a:pt x="98" y="145"/>
                        <a:pt x="99" y="144"/>
                        <a:pt x="100" y="143"/>
                      </a:cubicBezTo>
                      <a:cubicBezTo>
                        <a:pt x="101" y="150"/>
                        <a:pt x="102" y="158"/>
                        <a:pt x="103" y="166"/>
                      </a:cubicBezTo>
                      <a:cubicBezTo>
                        <a:pt x="103" y="172"/>
                        <a:pt x="109" y="179"/>
                        <a:pt x="117" y="184"/>
                      </a:cubicBezTo>
                      <a:cubicBezTo>
                        <a:pt x="118" y="193"/>
                        <a:pt x="119" y="201"/>
                        <a:pt x="120" y="210"/>
                      </a:cubicBezTo>
                      <a:cubicBezTo>
                        <a:pt x="85" y="214"/>
                        <a:pt x="51" y="223"/>
                        <a:pt x="18" y="239"/>
                      </a:cubicBezTo>
                      <a:cubicBezTo>
                        <a:pt x="8" y="244"/>
                        <a:pt x="0" y="258"/>
                        <a:pt x="2" y="269"/>
                      </a:cubicBezTo>
                      <a:cubicBezTo>
                        <a:pt x="3" y="282"/>
                        <a:pt x="4" y="295"/>
                        <a:pt x="5" y="307"/>
                      </a:cubicBezTo>
                      <a:cubicBezTo>
                        <a:pt x="6" y="318"/>
                        <a:pt x="16" y="329"/>
                        <a:pt x="26" y="331"/>
                      </a:cubicBezTo>
                      <a:cubicBezTo>
                        <a:pt x="115" y="345"/>
                        <a:pt x="205" y="345"/>
                        <a:pt x="293" y="331"/>
                      </a:cubicBezTo>
                      <a:cubicBezTo>
                        <a:pt x="303" y="329"/>
                        <a:pt x="313" y="318"/>
                        <a:pt x="314" y="307"/>
                      </a:cubicBezTo>
                      <a:cubicBezTo>
                        <a:pt x="315" y="295"/>
                        <a:pt x="317" y="282"/>
                        <a:pt x="318" y="269"/>
                      </a:cubicBezTo>
                      <a:cubicBezTo>
                        <a:pt x="319" y="258"/>
                        <a:pt x="312" y="244"/>
                        <a:pt x="301" y="2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4" name="Freeform 35"/>
                <p:cNvSpPr/>
                <p:nvPr/>
              </p:nvSpPr>
              <p:spPr bwMode="auto">
                <a:xfrm>
                  <a:off x="13892" y="6953"/>
                  <a:ext cx="110" cy="112"/>
                </a:xfrm>
                <a:custGeom>
                  <a:avLst/>
                  <a:gdLst>
                    <a:gd name="T0" fmla="*/ 24 w 32"/>
                    <a:gd name="T1" fmla="*/ 30 h 32"/>
                    <a:gd name="T2" fmla="*/ 17 w 32"/>
                    <a:gd name="T3" fmla="*/ 30 h 32"/>
                    <a:gd name="T4" fmla="*/ 2 w 32"/>
                    <a:gd name="T5" fmla="*/ 15 h 32"/>
                    <a:gd name="T6" fmla="*/ 2 w 32"/>
                    <a:gd name="T7" fmla="*/ 8 h 32"/>
                    <a:gd name="T8" fmla="*/ 8 w 32"/>
                    <a:gd name="T9" fmla="*/ 2 h 32"/>
                    <a:gd name="T10" fmla="*/ 15 w 32"/>
                    <a:gd name="T11" fmla="*/ 2 h 32"/>
                    <a:gd name="T12" fmla="*/ 30 w 32"/>
                    <a:gd name="T13" fmla="*/ 17 h 32"/>
                    <a:gd name="T14" fmla="*/ 30 w 32"/>
                    <a:gd name="T15" fmla="*/ 24 h 32"/>
                    <a:gd name="T16" fmla="*/ 24 w 32"/>
                    <a:gd name="T17" fmla="*/ 3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32">
                      <a:moveTo>
                        <a:pt x="24" y="30"/>
                      </a:moveTo>
                      <a:cubicBezTo>
                        <a:pt x="22" y="32"/>
                        <a:pt x="19" y="32"/>
                        <a:pt x="17" y="30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0" y="13"/>
                        <a:pt x="0" y="10"/>
                        <a:pt x="2" y="8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10" y="0"/>
                        <a:pt x="13" y="0"/>
                        <a:pt x="15" y="2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2" y="19"/>
                        <a:pt x="32" y="22"/>
                        <a:pt x="30" y="24"/>
                      </a:cubicBezTo>
                      <a:lnTo>
                        <a:pt x="24" y="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5" name="Freeform 36"/>
                <p:cNvSpPr/>
                <p:nvPr/>
              </p:nvSpPr>
              <p:spPr bwMode="auto">
                <a:xfrm>
                  <a:off x="13701" y="7009"/>
                  <a:ext cx="247" cy="245"/>
                </a:xfrm>
                <a:custGeom>
                  <a:avLst/>
                  <a:gdLst>
                    <a:gd name="T0" fmla="*/ 22 w 71"/>
                    <a:gd name="T1" fmla="*/ 71 h 71"/>
                    <a:gd name="T2" fmla="*/ 69 w 71"/>
                    <a:gd name="T3" fmla="*/ 24 h 71"/>
                    <a:gd name="T4" fmla="*/ 69 w 71"/>
                    <a:gd name="T5" fmla="*/ 17 h 71"/>
                    <a:gd name="T6" fmla="*/ 54 w 71"/>
                    <a:gd name="T7" fmla="*/ 2 h 71"/>
                    <a:gd name="T8" fmla="*/ 47 w 71"/>
                    <a:gd name="T9" fmla="*/ 2 h 71"/>
                    <a:gd name="T10" fmla="*/ 0 w 71"/>
                    <a:gd name="T11" fmla="*/ 50 h 71"/>
                    <a:gd name="T12" fmla="*/ 22 w 71"/>
                    <a:gd name="T13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1" h="71">
                      <a:moveTo>
                        <a:pt x="22" y="71"/>
                      </a:moveTo>
                      <a:cubicBezTo>
                        <a:pt x="69" y="24"/>
                        <a:pt x="69" y="24"/>
                        <a:pt x="69" y="24"/>
                      </a:cubicBezTo>
                      <a:cubicBezTo>
                        <a:pt x="71" y="22"/>
                        <a:pt x="71" y="19"/>
                        <a:pt x="69" y="17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0"/>
                        <a:pt x="49" y="0"/>
                        <a:pt x="47" y="2"/>
                      </a:cubicBezTo>
                      <a:cubicBezTo>
                        <a:pt x="0" y="50"/>
                        <a:pt x="0" y="50"/>
                        <a:pt x="0" y="50"/>
                      </a:cubicBezTo>
                      <a:lnTo>
                        <a:pt x="22" y="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6" name="Freeform 37"/>
                <p:cNvSpPr/>
                <p:nvPr/>
              </p:nvSpPr>
              <p:spPr bwMode="auto">
                <a:xfrm>
                  <a:off x="13664" y="7237"/>
                  <a:ext cx="54" cy="56"/>
                </a:xfrm>
                <a:custGeom>
                  <a:avLst/>
                  <a:gdLst>
                    <a:gd name="T0" fmla="*/ 6 w 25"/>
                    <a:gd name="T1" fmla="*/ 0 h 26"/>
                    <a:gd name="T2" fmla="*/ 6 w 25"/>
                    <a:gd name="T3" fmla="*/ 2 h 26"/>
                    <a:gd name="T4" fmla="*/ 0 w 25"/>
                    <a:gd name="T5" fmla="*/ 26 h 26"/>
                    <a:gd name="T6" fmla="*/ 22 w 25"/>
                    <a:gd name="T7" fmla="*/ 20 h 26"/>
                    <a:gd name="T8" fmla="*/ 25 w 25"/>
                    <a:gd name="T9" fmla="*/ 18 h 26"/>
                    <a:gd name="T10" fmla="*/ 6 w 25"/>
                    <a:gd name="T1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6">
                      <a:moveTo>
                        <a:pt x="6" y="0"/>
                      </a:moveTo>
                      <a:lnTo>
                        <a:pt x="6" y="2"/>
                      </a:lnTo>
                      <a:lnTo>
                        <a:pt x="0" y="26"/>
                      </a:lnTo>
                      <a:lnTo>
                        <a:pt x="22" y="20"/>
                      </a:lnTo>
                      <a:lnTo>
                        <a:pt x="25" y="18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51" name="文本框 50"/>
              <p:cNvSpPr txBox="1"/>
              <p:nvPr/>
            </p:nvSpPr>
            <p:spPr>
              <a:xfrm>
                <a:off x="1217" y="7569"/>
                <a:ext cx="5675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rPr>
                  <a:t>EmWin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可视化框架</a:t>
                </a:r>
                <a:endParaRPr lang="en-US" altLang="zh-CN" kern="0" dirty="0">
                  <a:solidFill>
                    <a:srgbClr val="000000"/>
                  </a:solidFill>
                  <a:latin typeface="等线 Light" panose="02010600030101010101" charset="-122"/>
                  <a:ea typeface="等线" panose="02010600030101010101" pitchFamily="2" charset="-122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rPr>
                  <a:t>模拟开发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charset="-122"/>
                  <a:ea typeface="等线" panose="02010600030101010101" pitchFamily="2" charset="-122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嵌入式系统上的开发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9" name="对角圆角矩形 17"/>
            <p:cNvSpPr/>
            <p:nvPr/>
          </p:nvSpPr>
          <p:spPr>
            <a:xfrm>
              <a:off x="147" y="7418"/>
              <a:ext cx="7087" cy="2299"/>
            </a:xfrm>
            <a:prstGeom prst="round2DiagRect">
              <a:avLst/>
            </a:prstGeom>
            <a:noFill/>
            <a:ln w="3175" cap="flat" cmpd="sng" algn="ctr">
              <a:solidFill>
                <a:srgbClr val="000000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 panose="02010600030101010101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765461" y="3246200"/>
            <a:ext cx="4163695" cy="1108075"/>
            <a:chOff x="7645" y="6111"/>
            <a:chExt cx="6557" cy="1745"/>
          </a:xfrm>
        </p:grpSpPr>
        <p:grpSp>
          <p:nvGrpSpPr>
            <p:cNvPr id="58" name="组合 57"/>
            <p:cNvGrpSpPr/>
            <p:nvPr/>
          </p:nvGrpSpPr>
          <p:grpSpPr>
            <a:xfrm>
              <a:off x="7790" y="6359"/>
              <a:ext cx="6412" cy="1497"/>
              <a:chOff x="605" y="5884"/>
              <a:chExt cx="6412" cy="1497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605" y="5884"/>
                <a:ext cx="606" cy="445"/>
                <a:chOff x="10559" y="6800"/>
                <a:chExt cx="1592" cy="1228"/>
              </a:xfrm>
            </p:grpSpPr>
            <p:sp>
              <p:nvSpPr>
                <p:cNvPr id="62" name="Freeform 25"/>
                <p:cNvSpPr/>
                <p:nvPr/>
              </p:nvSpPr>
              <p:spPr bwMode="auto">
                <a:xfrm>
                  <a:off x="11507" y="6800"/>
                  <a:ext cx="645" cy="645"/>
                </a:xfrm>
                <a:custGeom>
                  <a:avLst/>
                  <a:gdLst>
                    <a:gd name="T0" fmla="*/ 93 w 186"/>
                    <a:gd name="T1" fmla="*/ 0 h 186"/>
                    <a:gd name="T2" fmla="*/ 0 w 186"/>
                    <a:gd name="T3" fmla="*/ 93 h 186"/>
                    <a:gd name="T4" fmla="*/ 0 w 186"/>
                    <a:gd name="T5" fmla="*/ 186 h 186"/>
                    <a:gd name="T6" fmla="*/ 93 w 186"/>
                    <a:gd name="T7" fmla="*/ 186 h 186"/>
                    <a:gd name="T8" fmla="*/ 186 w 186"/>
                    <a:gd name="T9" fmla="*/ 93 h 186"/>
                    <a:gd name="T10" fmla="*/ 93 w 186"/>
                    <a:gd name="T11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6" h="186">
                      <a:moveTo>
                        <a:pt x="93" y="0"/>
                      </a:moveTo>
                      <a:cubicBezTo>
                        <a:pt x="41" y="0"/>
                        <a:pt x="0" y="41"/>
                        <a:pt x="0" y="93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93" y="186"/>
                        <a:pt x="93" y="186"/>
                        <a:pt x="93" y="186"/>
                      </a:cubicBezTo>
                      <a:cubicBezTo>
                        <a:pt x="144" y="186"/>
                        <a:pt x="186" y="144"/>
                        <a:pt x="186" y="93"/>
                      </a:cubicBezTo>
                      <a:cubicBezTo>
                        <a:pt x="186" y="41"/>
                        <a:pt x="144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3" name="Freeform 26"/>
                <p:cNvSpPr/>
                <p:nvPr/>
              </p:nvSpPr>
              <p:spPr bwMode="auto">
                <a:xfrm>
                  <a:off x="10559" y="6832"/>
                  <a:ext cx="1105" cy="1196"/>
                </a:xfrm>
                <a:custGeom>
                  <a:avLst/>
                  <a:gdLst>
                    <a:gd name="T0" fmla="*/ 301 w 319"/>
                    <a:gd name="T1" fmla="*/ 239 h 345"/>
                    <a:gd name="T2" fmla="*/ 199 w 319"/>
                    <a:gd name="T3" fmla="*/ 210 h 345"/>
                    <a:gd name="T4" fmla="*/ 203 w 319"/>
                    <a:gd name="T5" fmla="*/ 184 h 345"/>
                    <a:gd name="T6" fmla="*/ 217 w 319"/>
                    <a:gd name="T7" fmla="*/ 166 h 345"/>
                    <a:gd name="T8" fmla="*/ 219 w 319"/>
                    <a:gd name="T9" fmla="*/ 143 h 345"/>
                    <a:gd name="T10" fmla="*/ 223 w 319"/>
                    <a:gd name="T11" fmla="*/ 145 h 345"/>
                    <a:gd name="T12" fmla="*/ 231 w 319"/>
                    <a:gd name="T13" fmla="*/ 139 h 345"/>
                    <a:gd name="T14" fmla="*/ 235 w 319"/>
                    <a:gd name="T15" fmla="*/ 103 h 345"/>
                    <a:gd name="T16" fmla="*/ 229 w 319"/>
                    <a:gd name="T17" fmla="*/ 96 h 345"/>
                    <a:gd name="T18" fmla="*/ 225 w 319"/>
                    <a:gd name="T19" fmla="*/ 96 h 345"/>
                    <a:gd name="T20" fmla="*/ 227 w 319"/>
                    <a:gd name="T21" fmla="*/ 76 h 345"/>
                    <a:gd name="T22" fmla="*/ 214 w 319"/>
                    <a:gd name="T23" fmla="*/ 26 h 345"/>
                    <a:gd name="T24" fmla="*/ 105 w 319"/>
                    <a:gd name="T25" fmla="*/ 26 h 345"/>
                    <a:gd name="T26" fmla="*/ 92 w 319"/>
                    <a:gd name="T27" fmla="*/ 76 h 345"/>
                    <a:gd name="T28" fmla="*/ 95 w 319"/>
                    <a:gd name="T29" fmla="*/ 96 h 345"/>
                    <a:gd name="T30" fmla="*/ 91 w 319"/>
                    <a:gd name="T31" fmla="*/ 96 h 345"/>
                    <a:gd name="T32" fmla="*/ 85 w 319"/>
                    <a:gd name="T33" fmla="*/ 103 h 345"/>
                    <a:gd name="T34" fmla="*/ 88 w 319"/>
                    <a:gd name="T35" fmla="*/ 139 h 345"/>
                    <a:gd name="T36" fmla="*/ 96 w 319"/>
                    <a:gd name="T37" fmla="*/ 145 h 345"/>
                    <a:gd name="T38" fmla="*/ 100 w 319"/>
                    <a:gd name="T39" fmla="*/ 143 h 345"/>
                    <a:gd name="T40" fmla="*/ 103 w 319"/>
                    <a:gd name="T41" fmla="*/ 166 h 345"/>
                    <a:gd name="T42" fmla="*/ 117 w 319"/>
                    <a:gd name="T43" fmla="*/ 184 h 345"/>
                    <a:gd name="T44" fmla="*/ 120 w 319"/>
                    <a:gd name="T45" fmla="*/ 210 h 345"/>
                    <a:gd name="T46" fmla="*/ 18 w 319"/>
                    <a:gd name="T47" fmla="*/ 239 h 345"/>
                    <a:gd name="T48" fmla="*/ 2 w 319"/>
                    <a:gd name="T49" fmla="*/ 269 h 345"/>
                    <a:gd name="T50" fmla="*/ 5 w 319"/>
                    <a:gd name="T51" fmla="*/ 307 h 345"/>
                    <a:gd name="T52" fmla="*/ 26 w 319"/>
                    <a:gd name="T53" fmla="*/ 331 h 345"/>
                    <a:gd name="T54" fmla="*/ 293 w 319"/>
                    <a:gd name="T55" fmla="*/ 331 h 345"/>
                    <a:gd name="T56" fmla="*/ 314 w 319"/>
                    <a:gd name="T57" fmla="*/ 307 h 345"/>
                    <a:gd name="T58" fmla="*/ 318 w 319"/>
                    <a:gd name="T59" fmla="*/ 269 h 345"/>
                    <a:gd name="T60" fmla="*/ 301 w 319"/>
                    <a:gd name="T61" fmla="*/ 239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19" h="345">
                      <a:moveTo>
                        <a:pt x="301" y="239"/>
                      </a:moveTo>
                      <a:cubicBezTo>
                        <a:pt x="269" y="223"/>
                        <a:pt x="234" y="214"/>
                        <a:pt x="199" y="210"/>
                      </a:cubicBezTo>
                      <a:cubicBezTo>
                        <a:pt x="200" y="201"/>
                        <a:pt x="201" y="193"/>
                        <a:pt x="203" y="184"/>
                      </a:cubicBezTo>
                      <a:cubicBezTo>
                        <a:pt x="210" y="179"/>
                        <a:pt x="216" y="172"/>
                        <a:pt x="217" y="166"/>
                      </a:cubicBezTo>
                      <a:cubicBezTo>
                        <a:pt x="217" y="158"/>
                        <a:pt x="218" y="150"/>
                        <a:pt x="219" y="143"/>
                      </a:cubicBezTo>
                      <a:cubicBezTo>
                        <a:pt x="220" y="144"/>
                        <a:pt x="222" y="145"/>
                        <a:pt x="223" y="145"/>
                      </a:cubicBezTo>
                      <a:cubicBezTo>
                        <a:pt x="227" y="145"/>
                        <a:pt x="230" y="143"/>
                        <a:pt x="231" y="139"/>
                      </a:cubicBezTo>
                      <a:cubicBezTo>
                        <a:pt x="235" y="103"/>
                        <a:pt x="235" y="103"/>
                        <a:pt x="235" y="103"/>
                      </a:cubicBezTo>
                      <a:cubicBezTo>
                        <a:pt x="235" y="99"/>
                        <a:pt x="232" y="96"/>
                        <a:pt x="229" y="96"/>
                      </a:cubicBezTo>
                      <a:cubicBezTo>
                        <a:pt x="227" y="95"/>
                        <a:pt x="226" y="96"/>
                        <a:pt x="225" y="96"/>
                      </a:cubicBezTo>
                      <a:cubicBezTo>
                        <a:pt x="225" y="90"/>
                        <a:pt x="226" y="83"/>
                        <a:pt x="227" y="76"/>
                      </a:cubicBezTo>
                      <a:cubicBezTo>
                        <a:pt x="228" y="67"/>
                        <a:pt x="232" y="42"/>
                        <a:pt x="214" y="26"/>
                      </a:cubicBezTo>
                      <a:cubicBezTo>
                        <a:pt x="188" y="0"/>
                        <a:pt x="131" y="0"/>
                        <a:pt x="105" y="26"/>
                      </a:cubicBezTo>
                      <a:cubicBezTo>
                        <a:pt x="87" y="42"/>
                        <a:pt x="92" y="67"/>
                        <a:pt x="92" y="76"/>
                      </a:cubicBezTo>
                      <a:cubicBezTo>
                        <a:pt x="93" y="83"/>
                        <a:pt x="94" y="90"/>
                        <a:pt x="95" y="96"/>
                      </a:cubicBezTo>
                      <a:cubicBezTo>
                        <a:pt x="93" y="96"/>
                        <a:pt x="92" y="95"/>
                        <a:pt x="91" y="96"/>
                      </a:cubicBezTo>
                      <a:cubicBezTo>
                        <a:pt x="87" y="96"/>
                        <a:pt x="84" y="99"/>
                        <a:pt x="85" y="103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9" y="143"/>
                        <a:pt x="92" y="145"/>
                        <a:pt x="96" y="145"/>
                      </a:cubicBezTo>
                      <a:cubicBezTo>
                        <a:pt x="97" y="145"/>
                        <a:pt x="99" y="144"/>
                        <a:pt x="100" y="143"/>
                      </a:cubicBezTo>
                      <a:cubicBezTo>
                        <a:pt x="101" y="150"/>
                        <a:pt x="102" y="158"/>
                        <a:pt x="103" y="166"/>
                      </a:cubicBezTo>
                      <a:cubicBezTo>
                        <a:pt x="103" y="172"/>
                        <a:pt x="109" y="179"/>
                        <a:pt x="117" y="184"/>
                      </a:cubicBezTo>
                      <a:cubicBezTo>
                        <a:pt x="118" y="193"/>
                        <a:pt x="119" y="201"/>
                        <a:pt x="120" y="210"/>
                      </a:cubicBezTo>
                      <a:cubicBezTo>
                        <a:pt x="85" y="214"/>
                        <a:pt x="50" y="223"/>
                        <a:pt x="18" y="239"/>
                      </a:cubicBezTo>
                      <a:cubicBezTo>
                        <a:pt x="8" y="244"/>
                        <a:pt x="0" y="258"/>
                        <a:pt x="2" y="269"/>
                      </a:cubicBezTo>
                      <a:cubicBezTo>
                        <a:pt x="3" y="282"/>
                        <a:pt x="4" y="295"/>
                        <a:pt x="5" y="307"/>
                      </a:cubicBezTo>
                      <a:cubicBezTo>
                        <a:pt x="6" y="318"/>
                        <a:pt x="16" y="329"/>
                        <a:pt x="26" y="331"/>
                      </a:cubicBezTo>
                      <a:cubicBezTo>
                        <a:pt x="115" y="345"/>
                        <a:pt x="205" y="345"/>
                        <a:pt x="293" y="331"/>
                      </a:cubicBezTo>
                      <a:cubicBezTo>
                        <a:pt x="303" y="329"/>
                        <a:pt x="313" y="318"/>
                        <a:pt x="314" y="307"/>
                      </a:cubicBezTo>
                      <a:cubicBezTo>
                        <a:pt x="315" y="295"/>
                        <a:pt x="316" y="282"/>
                        <a:pt x="318" y="269"/>
                      </a:cubicBezTo>
                      <a:cubicBezTo>
                        <a:pt x="319" y="258"/>
                        <a:pt x="312" y="244"/>
                        <a:pt x="301" y="2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4" name="Freeform 27"/>
                <p:cNvSpPr>
                  <a:spLocks noEditPoints="1"/>
                </p:cNvSpPr>
                <p:nvPr/>
              </p:nvSpPr>
              <p:spPr bwMode="auto">
                <a:xfrm>
                  <a:off x="11615" y="6918"/>
                  <a:ext cx="389" cy="413"/>
                </a:xfrm>
                <a:custGeom>
                  <a:avLst/>
                  <a:gdLst>
                    <a:gd name="T0" fmla="*/ 5 w 112"/>
                    <a:gd name="T1" fmla="*/ 98 h 119"/>
                    <a:gd name="T2" fmla="*/ 25 w 112"/>
                    <a:gd name="T3" fmla="*/ 77 h 119"/>
                    <a:gd name="T4" fmla="*/ 15 w 112"/>
                    <a:gd name="T5" fmla="*/ 48 h 119"/>
                    <a:gd name="T6" fmla="*/ 64 w 112"/>
                    <a:gd name="T7" fmla="*/ 0 h 119"/>
                    <a:gd name="T8" fmla="*/ 112 w 112"/>
                    <a:gd name="T9" fmla="*/ 48 h 119"/>
                    <a:gd name="T10" fmla="*/ 64 w 112"/>
                    <a:gd name="T11" fmla="*/ 97 h 119"/>
                    <a:gd name="T12" fmla="*/ 44 w 112"/>
                    <a:gd name="T13" fmla="*/ 93 h 119"/>
                    <a:gd name="T14" fmla="*/ 23 w 112"/>
                    <a:gd name="T15" fmla="*/ 115 h 119"/>
                    <a:gd name="T16" fmla="*/ 14 w 112"/>
                    <a:gd name="T17" fmla="*/ 119 h 119"/>
                    <a:gd name="T18" fmla="*/ 5 w 112"/>
                    <a:gd name="T19" fmla="*/ 116 h 119"/>
                    <a:gd name="T20" fmla="*/ 5 w 112"/>
                    <a:gd name="T21" fmla="*/ 98 h 119"/>
                    <a:gd name="T22" fmla="*/ 87 w 112"/>
                    <a:gd name="T23" fmla="*/ 48 h 119"/>
                    <a:gd name="T24" fmla="*/ 64 w 112"/>
                    <a:gd name="T25" fmla="*/ 25 h 119"/>
                    <a:gd name="T26" fmla="*/ 40 w 112"/>
                    <a:gd name="T27" fmla="*/ 48 h 119"/>
                    <a:gd name="T28" fmla="*/ 64 w 112"/>
                    <a:gd name="T29" fmla="*/ 72 h 119"/>
                    <a:gd name="T30" fmla="*/ 87 w 112"/>
                    <a:gd name="T31" fmla="*/ 4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2" h="119">
                      <a:moveTo>
                        <a:pt x="5" y="98"/>
                      </a:moveTo>
                      <a:cubicBezTo>
                        <a:pt x="25" y="77"/>
                        <a:pt x="25" y="77"/>
                        <a:pt x="25" y="77"/>
                      </a:cubicBezTo>
                      <a:cubicBezTo>
                        <a:pt x="19" y="69"/>
                        <a:pt x="15" y="59"/>
                        <a:pt x="15" y="48"/>
                      </a:cubicBezTo>
                      <a:cubicBezTo>
                        <a:pt x="15" y="21"/>
                        <a:pt x="37" y="0"/>
                        <a:pt x="64" y="0"/>
                      </a:cubicBezTo>
                      <a:cubicBezTo>
                        <a:pt x="90" y="0"/>
                        <a:pt x="112" y="21"/>
                        <a:pt x="112" y="48"/>
                      </a:cubicBezTo>
                      <a:cubicBezTo>
                        <a:pt x="112" y="75"/>
                        <a:pt x="90" y="97"/>
                        <a:pt x="64" y="97"/>
                      </a:cubicBezTo>
                      <a:cubicBezTo>
                        <a:pt x="57" y="97"/>
                        <a:pt x="50" y="95"/>
                        <a:pt x="44" y="93"/>
                      </a:cubicBezTo>
                      <a:cubicBezTo>
                        <a:pt x="23" y="115"/>
                        <a:pt x="23" y="115"/>
                        <a:pt x="23" y="115"/>
                      </a:cubicBezTo>
                      <a:cubicBezTo>
                        <a:pt x="20" y="118"/>
                        <a:pt x="17" y="119"/>
                        <a:pt x="14" y="119"/>
                      </a:cubicBezTo>
                      <a:cubicBezTo>
                        <a:pt x="11" y="119"/>
                        <a:pt x="8" y="118"/>
                        <a:pt x="5" y="116"/>
                      </a:cubicBezTo>
                      <a:cubicBezTo>
                        <a:pt x="0" y="111"/>
                        <a:pt x="0" y="103"/>
                        <a:pt x="5" y="98"/>
                      </a:cubicBezTo>
                      <a:close/>
                      <a:moveTo>
                        <a:pt x="87" y="48"/>
                      </a:moveTo>
                      <a:cubicBezTo>
                        <a:pt x="87" y="35"/>
                        <a:pt x="77" y="25"/>
                        <a:pt x="64" y="25"/>
                      </a:cubicBezTo>
                      <a:cubicBezTo>
                        <a:pt x="51" y="25"/>
                        <a:pt x="40" y="35"/>
                        <a:pt x="40" y="48"/>
                      </a:cubicBezTo>
                      <a:cubicBezTo>
                        <a:pt x="40" y="61"/>
                        <a:pt x="51" y="72"/>
                        <a:pt x="64" y="72"/>
                      </a:cubicBezTo>
                      <a:cubicBezTo>
                        <a:pt x="77" y="72"/>
                        <a:pt x="87" y="61"/>
                        <a:pt x="87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61" name="文本框 60"/>
              <p:cNvSpPr txBox="1"/>
              <p:nvPr/>
            </p:nvSpPr>
            <p:spPr>
              <a:xfrm>
                <a:off x="1155" y="5927"/>
                <a:ext cx="5862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rPr>
                  <a:t>STM32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rPr>
                  <a:t>各个组件的学习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 Light" panose="02010600030101010101" charset="-122"/>
                  <a:ea typeface="等线" panose="02010600030101010101" pitchFamily="2" charset="-122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kern="0" dirty="0" err="1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uC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/OS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等线 Light" panose="02010600030101010101" charset="-122"/>
                    <a:ea typeface="等线" panose="02010600030101010101" pitchFamily="2" charset="-122"/>
                  </a:rPr>
                  <a:t>操作系统的架构</a:t>
                </a:r>
                <a:endParaRPr lang="en-US" altLang="zh-CN" kern="0" dirty="0">
                  <a:solidFill>
                    <a:srgbClr val="000000"/>
                  </a:solidFill>
                  <a:latin typeface="等线 Light" panose="02010600030101010101" charset="-122"/>
                  <a:ea typeface="等线" panose="02010600030101010101" pitchFamily="2" charset="-122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等线 Light" panose="02010600030101010101" charset="-122"/>
                    <a:ea typeface="等线" panose="02010600030101010101" pitchFamily="2" charset="-122"/>
                  </a:rPr>
                  <a:t>操作系统到嵌入式设备的移植</a:t>
                </a:r>
              </a:p>
            </p:txBody>
          </p:sp>
        </p:grpSp>
        <p:sp>
          <p:nvSpPr>
            <p:cNvPr id="59" name="对角圆角矩形 18"/>
            <p:cNvSpPr/>
            <p:nvPr/>
          </p:nvSpPr>
          <p:spPr>
            <a:xfrm>
              <a:off x="7645" y="6111"/>
              <a:ext cx="6556" cy="1737"/>
            </a:xfrm>
            <a:prstGeom prst="round2DiagRect">
              <a:avLst/>
            </a:prstGeom>
            <a:noFill/>
            <a:ln w="3175" cap="flat" cmpd="sng" algn="ctr">
              <a:solidFill>
                <a:srgbClr val="000000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 Light" panose="02010600030101010101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7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项目推进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454" y="1599982"/>
            <a:ext cx="7679769" cy="4232257"/>
          </a:xfrm>
          <a:prstGeom prst="rect">
            <a:avLst/>
          </a:prstGeom>
        </p:spPr>
      </p:pic>
      <p:sp>
        <p:nvSpPr>
          <p:cNvPr id="65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项目推进</a:t>
            </a:r>
          </a:p>
        </p:txBody>
      </p:sp>
      <p:sp>
        <p:nvSpPr>
          <p:cNvPr id="65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3728" y="1042451"/>
            <a:ext cx="748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uC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/OS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操作系统的移植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3288" y="1459131"/>
            <a:ext cx="731161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├─</a:t>
            </a: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uC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-CPU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│  └─ARM-Cortex-M3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│      └─</a:t>
            </a: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RealView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├─</a:t>
            </a: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uC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-LIB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│  └─Ports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│      └─ARM-Cortex-M3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│          └─</a:t>
            </a: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RealView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└─</a:t>
            </a: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uCOS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-III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    ├─Ports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    │  └─ARM-Cortex-M3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    │      └─Generic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    │          └─</a:t>
            </a: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RealView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    └─Source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02" y="1273283"/>
            <a:ext cx="3659389" cy="17024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39" y="3606879"/>
            <a:ext cx="3274514" cy="2681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项目推进</a:t>
            </a:r>
          </a:p>
        </p:txBody>
      </p:sp>
      <p:sp>
        <p:nvSpPr>
          <p:cNvPr id="65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3728" y="1042451"/>
            <a:ext cx="748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Emwin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模拟平台上的模拟和调试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767" y="1819748"/>
            <a:ext cx="7342466" cy="4303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开发分支</a:t>
            </a:r>
          </a:p>
        </p:txBody>
      </p:sp>
      <p:sp>
        <p:nvSpPr>
          <p:cNvPr id="65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3728" y="1042451"/>
            <a:ext cx="748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嵌入式平台上的软件开发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173" y="1504116"/>
            <a:ext cx="3002540" cy="44961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14592" y="1770709"/>
            <a:ext cx="73116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桌面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日历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时钟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</p:txBody>
      </p:sp>
      <p:pic>
        <p:nvPicPr>
          <p:cNvPr id="13" name="图形 12" descr="计算机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0291" y="1638220"/>
            <a:ext cx="914400" cy="914400"/>
          </a:xfrm>
          <a:prstGeom prst="rect">
            <a:avLst/>
          </a:prstGeom>
        </p:spPr>
      </p:pic>
      <p:pic>
        <p:nvPicPr>
          <p:cNvPr id="15" name="图形 14" descr="日历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0291" y="2657400"/>
            <a:ext cx="914400" cy="914400"/>
          </a:xfrm>
          <a:prstGeom prst="rect">
            <a:avLst/>
          </a:prstGeom>
        </p:spPr>
      </p:pic>
      <p:pic>
        <p:nvPicPr>
          <p:cNvPr id="17" name="图形 16" descr="标记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699" y="1747781"/>
            <a:ext cx="914400" cy="914400"/>
          </a:xfrm>
          <a:prstGeom prst="rect">
            <a:avLst/>
          </a:prstGeom>
        </p:spPr>
      </p:pic>
      <p:pic>
        <p:nvPicPr>
          <p:cNvPr id="19" name="图形 18" descr="闹钟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0766" y="3676580"/>
            <a:ext cx="914400" cy="914400"/>
          </a:xfrm>
          <a:prstGeom prst="rect">
            <a:avLst/>
          </a:prstGeom>
        </p:spPr>
      </p:pic>
      <p:pic>
        <p:nvPicPr>
          <p:cNvPr id="21" name="图形 20" descr="游戏控制器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3699" y="2762180"/>
            <a:ext cx="914400" cy="914400"/>
          </a:xfrm>
          <a:prstGeom prst="rect">
            <a:avLst/>
          </a:prstGeom>
        </p:spPr>
      </p:pic>
      <p:pic>
        <p:nvPicPr>
          <p:cNvPr id="23" name="图形 22" descr="蛇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81600" y="3776579"/>
            <a:ext cx="914400" cy="914400"/>
          </a:xfrm>
          <a:prstGeom prst="rect">
            <a:avLst/>
          </a:prstGeom>
        </p:spPr>
      </p:pic>
      <p:pic>
        <p:nvPicPr>
          <p:cNvPr id="25" name="图形 24" descr="纸飞机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81600" y="4863318"/>
            <a:ext cx="914400" cy="9144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3648000" y="1769478"/>
            <a:ext cx="6096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便签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游戏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--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贪吃蛇</a:t>
            </a:r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--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飞机大战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174340" y="10463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放主界面图片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模块设计及展示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</a:t>
            </a:r>
            <a:r>
              <a:rPr lang="zh-CN" altLang="en-US" dirty="0"/>
              <a:t>系统桌面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08" y="1086759"/>
            <a:ext cx="1977574" cy="23490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6759"/>
            <a:ext cx="4080792" cy="23318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15267" r="23792"/>
          <a:stretch>
            <a:fillRect/>
          </a:stretch>
        </p:blipFill>
        <p:spPr>
          <a:xfrm>
            <a:off x="1456521" y="3771160"/>
            <a:ext cx="3013879" cy="233188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71160"/>
            <a:ext cx="4080792" cy="2386695"/>
          </a:xfrm>
          <a:prstGeom prst="rect">
            <a:avLst/>
          </a:prstGeom>
        </p:spPr>
      </p:pic>
      <p:sp>
        <p:nvSpPr>
          <p:cNvPr id="14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</a:t>
            </a:r>
            <a:r>
              <a:rPr lang="zh-CN" altLang="en-US" dirty="0"/>
              <a:t>飞机大战</a:t>
            </a: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73" y="864231"/>
            <a:ext cx="5886571" cy="53916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33" y="981307"/>
            <a:ext cx="2524359" cy="50309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</a:t>
            </a:r>
            <a:r>
              <a:rPr lang="zh-CN" altLang="en-US" dirty="0"/>
              <a:t>飞机大战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01" y="1207577"/>
            <a:ext cx="3002540" cy="4496190"/>
          </a:xfrm>
          <a:prstGeom prst="rect">
            <a:avLst/>
          </a:prstGeom>
        </p:spPr>
      </p:pic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86" y="1207577"/>
            <a:ext cx="2941575" cy="4442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81" y="1207577"/>
            <a:ext cx="2941575" cy="44428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</a:t>
            </a:r>
            <a:r>
              <a:rPr lang="zh-CN" altLang="en-US" dirty="0"/>
              <a:t>贪吃蛇</a:t>
            </a: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85" y="686771"/>
            <a:ext cx="5044830" cy="5752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en-US" altLang="zh-CN" dirty="0" err="1"/>
              <a:t>iTask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多功能轻型智能终端</a:t>
            </a:r>
          </a:p>
        </p:txBody>
      </p:sp>
      <p:sp>
        <p:nvSpPr>
          <p:cNvPr id="47" name="内容占位符 46"/>
          <p:cNvSpPr>
            <a:spLocks noGrp="1"/>
          </p:cNvSpPr>
          <p:nvPr>
            <p:ph sz="quarter" idx="10"/>
          </p:nvPr>
        </p:nvSpPr>
        <p:spPr>
          <a:xfrm>
            <a:off x="7341280" y="4870088"/>
            <a:ext cx="2244701" cy="454025"/>
          </a:xfrm>
        </p:spPr>
        <p:txBody>
          <a:bodyPr/>
          <a:lstStyle/>
          <a:p>
            <a:fld id="{74537E3F-D947-4BA3-9ED9-DD1B56CB840D}" type="datetime2">
              <a:rPr lang="zh-CN" altLang="en-US" smtClean="0"/>
              <a:t>2022年5月21日</a:t>
            </a:fld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/>
          </p:nvPr>
        </p:nvSpPr>
        <p:spPr>
          <a:xfrm>
            <a:off x="5281297" y="3987921"/>
            <a:ext cx="6426437" cy="598488"/>
          </a:xfrm>
        </p:spPr>
        <p:txBody>
          <a:bodyPr/>
          <a:lstStyle/>
          <a:p>
            <a:r>
              <a:rPr lang="zh-CN" altLang="en-US" dirty="0"/>
              <a:t>小组成员：白玮琦 易红旭 黄鹏程 </a:t>
            </a:r>
            <a:endParaRPr lang="en-US" altLang="zh-CN" dirty="0"/>
          </a:p>
          <a:p>
            <a:r>
              <a:rPr lang="zh-CN" altLang="en-US" dirty="0"/>
              <a:t>                  季嘉舟</a:t>
            </a:r>
            <a:r>
              <a:rPr lang="en-US" altLang="zh-CN" dirty="0"/>
              <a:t> </a:t>
            </a:r>
            <a:r>
              <a:rPr lang="zh-CN" altLang="en-US" dirty="0"/>
              <a:t>叶鲁毅 陆心茹</a:t>
            </a:r>
          </a:p>
        </p:txBody>
      </p:sp>
      <p:pic>
        <p:nvPicPr>
          <p:cNvPr id="33" name="图片占位符 32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062"/>
            <a:ext cx="6323888" cy="3557187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</a:t>
            </a:r>
            <a:r>
              <a:rPr lang="zh-CN" altLang="en-US" dirty="0"/>
              <a:t>贪吃蛇</a:t>
            </a: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644" y="1394701"/>
            <a:ext cx="2994660" cy="456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 r="4497" b="1642"/>
          <a:stretch>
            <a:fillRect/>
          </a:stretch>
        </p:blipFill>
        <p:spPr bwMode="auto">
          <a:xfrm>
            <a:off x="6659697" y="1394701"/>
            <a:ext cx="2994661" cy="456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便签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3728" y="1042451"/>
            <a:ext cx="74884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需求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记录各种事务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记录重要性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记录截止日期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便于查阅和修改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7688" y="3511331"/>
            <a:ext cx="74884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设计目标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基于</a:t>
            </a:r>
            <a:r>
              <a:rPr lang="en-US" altLang="zh-CN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STM32</a:t>
            </a: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开发板和Emwin可视化框架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实现添加和删除事项的功能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支持文字输入修改</a:t>
            </a:r>
          </a:p>
        </p:txBody>
      </p:sp>
      <p:pic>
        <p:nvPicPr>
          <p:cNvPr id="4" name="图片 3" descr="未命名绘图22-第 2 页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49720" y="756920"/>
            <a:ext cx="4481830" cy="534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便签</a:t>
            </a: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pic>
        <p:nvPicPr>
          <p:cNvPr id="10" name="图片 9" descr="添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240" y="1132205"/>
            <a:ext cx="3294380" cy="4394835"/>
          </a:xfrm>
          <a:prstGeom prst="rect">
            <a:avLst/>
          </a:prstGeom>
        </p:spPr>
      </p:pic>
      <p:pic>
        <p:nvPicPr>
          <p:cNvPr id="11" name="图片 10" descr="图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" y="1122680"/>
            <a:ext cx="3295015" cy="4394835"/>
          </a:xfrm>
          <a:prstGeom prst="rect">
            <a:avLst/>
          </a:prstGeom>
        </p:spPr>
      </p:pic>
      <p:pic>
        <p:nvPicPr>
          <p:cNvPr id="12" name="图片 11" descr="删除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980" y="1132205"/>
            <a:ext cx="3295015" cy="43948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日历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3728" y="1042451"/>
            <a:ext cx="74884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需求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实现农历、节气等信息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查阅过去或未来某天的有关信息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要求具有实用性和便利性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030" y="3182620"/>
            <a:ext cx="60680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具体实现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支持从1900年到2099年的农历查询和2000年到2050年的节气查询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附属函数为公农历转换和24节气标注</a:t>
            </a:r>
          </a:p>
          <a:p>
            <a:pPr marL="342900" indent="-342900">
              <a:buSzPct val="50000"/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计算甲子年份</a:t>
            </a:r>
          </a:p>
        </p:txBody>
      </p:sp>
      <p:pic>
        <p:nvPicPr>
          <p:cNvPr id="3" name="图片 2" descr="图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250" y="1042670"/>
            <a:ext cx="3328670" cy="443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时钟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64210" y="1132840"/>
            <a:ext cx="3806825" cy="575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050" b="0">
                <a:ea typeface="等线" panose="02010600030101010101" pitchFamily="2" charset="-122"/>
              </a:rPr>
              <a:t>软件工具</a:t>
            </a:r>
            <a:r>
              <a:rPr lang="en-US" sz="1050" b="0">
                <a:latin typeface="等线" panose="02010600030101010101" pitchFamily="2" charset="-122"/>
              </a:rPr>
              <a:t>:</a:t>
            </a:r>
            <a:r>
              <a:rPr lang="en-US" sz="1050" b="0">
                <a:latin typeface="等线" panose="02010600030101010101" pitchFamily="2" charset="-122"/>
                <a:cs typeface="Times New Roman" panose="02020603050405020304" pitchFamily="18" charset="0"/>
              </a:rPr>
              <a:t>	GUIBuilder.exe  BmpCvtST.exe</a:t>
            </a:r>
          </a:p>
          <a:p>
            <a:pPr indent="0"/>
            <a:r>
              <a:rPr lang="en-US" sz="1050" b="0">
                <a:latin typeface="等线" panose="02010600030101010101" pitchFamily="2" charset="-122"/>
                <a:cs typeface="Times New Roman" panose="02020603050405020304" pitchFamily="18" charset="0"/>
              </a:rPr>
              <a:t>			MDK5</a:t>
            </a:r>
          </a:p>
          <a:p>
            <a:pPr indent="0"/>
            <a:r>
              <a:rPr lang="en-US" sz="1050" b="0">
                <a:latin typeface="等线" panose="02010600030101010101" pitchFamily="2" charset="-122"/>
                <a:cs typeface="Times New Roman" panose="02020603050405020304" pitchFamily="18" charset="0"/>
              </a:rPr>
              <a:t>			VS 2019</a:t>
            </a:r>
            <a:endParaRPr lang="zh-CN" altLang="en-US"/>
          </a:p>
        </p:txBody>
      </p:sp>
      <p:pic>
        <p:nvPicPr>
          <p:cNvPr id="2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2499995"/>
            <a:ext cx="3806825" cy="1310640"/>
          </a:xfrm>
          <a:prstGeom prst="rect">
            <a:avLst/>
          </a:prstGeom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4257040"/>
            <a:ext cx="2405380" cy="775970"/>
          </a:xfrm>
          <a:prstGeom prst="rect">
            <a:avLst/>
          </a:prstGeom>
        </p:spPr>
      </p:pic>
      <p:pic>
        <p:nvPicPr>
          <p:cNvPr id="3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680" y="975995"/>
            <a:ext cx="4521200" cy="5056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1390" y="1920240"/>
            <a:ext cx="222694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/>
              <a:t>主要代码设计：</a:t>
            </a:r>
          </a:p>
          <a:p>
            <a:pPr indent="0"/>
            <a:endParaRPr lang="zh-CN"/>
          </a:p>
          <a:p>
            <a:pPr indent="0"/>
            <a:r>
              <a:rPr lang="en-US" altLang="zh-CN"/>
              <a:t>1.增加显示时间字符串,文本框</a:t>
            </a:r>
          </a:p>
          <a:p>
            <a:pPr indent="0"/>
            <a:endParaRPr lang="en-US" altLang="zh-CN"/>
          </a:p>
          <a:p>
            <a:pPr indent="0"/>
            <a:endParaRPr lang="en-US" altLang="zh-CN"/>
          </a:p>
          <a:p>
            <a:pPr indent="0"/>
            <a:r>
              <a:rPr lang="en-US" altLang="zh-CN"/>
              <a:t>2.修改回调函数,添加文本刷新,将存储时间的字符串内容输出.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</a:t>
            </a:r>
            <a:r>
              <a:rPr lang="zh-CN" altLang="en-US" dirty="0"/>
              <a:t>时钟</a:t>
            </a: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pic>
        <p:nvPicPr>
          <p:cNvPr id="2" name="图片 9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708785"/>
            <a:ext cx="3385820" cy="344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610" y="3635375"/>
            <a:ext cx="3041015" cy="1088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88480" y="1942465"/>
            <a:ext cx="33426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/>
              <a:t>该界面显示时间可根据如下方式调整；也可将实时时钟的数值转换为字符串后,再通过拷贝函数传递至存储字符串数组.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闹</a:t>
            </a:r>
            <a:r>
              <a:rPr lang="zh-CN" altLang="en-US" dirty="0"/>
              <a:t>钟</a:t>
            </a: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14645" y="1016000"/>
            <a:ext cx="629729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/>
              <a:t>该界面通过创建定时器，其功能是经过指定周期后，向指定窗口发送消息。</a:t>
            </a:r>
          </a:p>
          <a:p>
            <a:pPr indent="0"/>
            <a:r>
              <a:rPr lang="zh-CN"/>
              <a:t>发送消息："\r\n The alarm clock rang!!! \r\n"</a:t>
            </a:r>
            <a:r>
              <a:rPr lang="en-US" altLang="zh-CN"/>
              <a:t>//闹钟响了</a:t>
            </a:r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1500" y="857250"/>
            <a:ext cx="4381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5" y="2313940"/>
            <a:ext cx="6583680" cy="31388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照相机 </a:t>
            </a:r>
            <a:r>
              <a:rPr lang="en-US" altLang="zh-CN" dirty="0"/>
              <a:t>- </a:t>
            </a:r>
            <a:r>
              <a:rPr lang="zh-CN" altLang="en-US" dirty="0"/>
              <a:t>整体逻辑</a:t>
            </a: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531E25-D576-54C8-2C8C-F16A088E8529}"/>
              </a:ext>
            </a:extLst>
          </p:cNvPr>
          <p:cNvSpPr txBox="1"/>
          <p:nvPr/>
        </p:nvSpPr>
        <p:spPr>
          <a:xfrm>
            <a:off x="630195" y="815546"/>
            <a:ext cx="1077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我们从数据的流动来看，可以把照相机模块的开发分为数据的流入的处理</a:t>
            </a:r>
            <a:r>
              <a:rPr lang="en-US" altLang="zh-CN" dirty="0"/>
              <a:t>[in]</a:t>
            </a:r>
            <a:r>
              <a:rPr lang="zh-CN" altLang="en-US" dirty="0"/>
              <a:t>以及数据的流出</a:t>
            </a:r>
            <a:r>
              <a:rPr lang="en-US" altLang="zh-CN" dirty="0"/>
              <a:t>[out]</a:t>
            </a:r>
            <a:r>
              <a:rPr lang="zh-CN" altLang="en-US" dirty="0"/>
              <a:t>的处理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65824E-2291-E960-F800-6757068F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11" y="1481248"/>
            <a:ext cx="7868103" cy="46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29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照相机 </a:t>
            </a:r>
            <a:r>
              <a:rPr lang="en-US" altLang="zh-CN" dirty="0"/>
              <a:t>- </a:t>
            </a:r>
            <a:r>
              <a:rPr lang="zh-CN" altLang="en-US" dirty="0"/>
              <a:t>采集和显示</a:t>
            </a:r>
            <a:r>
              <a:rPr lang="en-US" altLang="zh-CN" dirty="0"/>
              <a:t>[in]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165683-DB13-B2BA-308F-492E911C381B}"/>
              </a:ext>
            </a:extLst>
          </p:cNvPr>
          <p:cNvSpPr txBox="1"/>
          <p:nvPr/>
        </p:nvSpPr>
        <p:spPr>
          <a:xfrm>
            <a:off x="902043" y="1062681"/>
            <a:ext cx="6153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OV7725</a:t>
            </a:r>
            <a:r>
              <a:rPr lang="zh-CN" altLang="en-US" dirty="0"/>
              <a:t>和</a:t>
            </a:r>
            <a:r>
              <a:rPr lang="en-US" altLang="zh-CN" dirty="0"/>
              <a:t>STM32</a:t>
            </a:r>
            <a:r>
              <a:rPr lang="zh-CN" altLang="en-US" dirty="0"/>
              <a:t>的时钟频率不同如何调节？（生产者消费者问题）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一张</a:t>
            </a:r>
            <a:r>
              <a:rPr lang="en-US" altLang="zh-CN" dirty="0"/>
              <a:t>240</a:t>
            </a:r>
            <a:r>
              <a:rPr lang="zh-CN" altLang="en-US" dirty="0"/>
              <a:t>*</a:t>
            </a:r>
            <a:r>
              <a:rPr lang="en-US" altLang="zh-CN" dirty="0"/>
              <a:t>320</a:t>
            </a:r>
            <a:r>
              <a:rPr lang="zh-CN" altLang="en-US" dirty="0"/>
              <a:t>的图片的大小大于</a:t>
            </a:r>
            <a:r>
              <a:rPr lang="en-US" altLang="zh-CN" dirty="0"/>
              <a:t>STM32</a:t>
            </a:r>
            <a:r>
              <a:rPr lang="zh-CN" altLang="en-US" dirty="0"/>
              <a:t>的内存大小（</a:t>
            </a:r>
            <a:r>
              <a:rPr lang="en-US" altLang="zh-CN" dirty="0"/>
              <a:t>64KB</a:t>
            </a:r>
            <a:r>
              <a:rPr lang="zh-CN" altLang="en-US" dirty="0"/>
              <a:t>），如何采集和显示？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1AB7B9-BDEE-E315-A9AF-F01E553E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38" y="813950"/>
            <a:ext cx="4482138" cy="22196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A502FE-2E4C-88BE-E84C-9661904818A5}"/>
              </a:ext>
            </a:extLst>
          </p:cNvPr>
          <p:cNvSpPr txBox="1"/>
          <p:nvPr/>
        </p:nvSpPr>
        <p:spPr>
          <a:xfrm>
            <a:off x="8316851" y="3138616"/>
            <a:ext cx="333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</a:t>
            </a:r>
            <a:r>
              <a:rPr lang="zh-CN" altLang="en-US" dirty="0"/>
              <a:t>：摄像机外设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236DC5-A52F-364B-B7DE-650955FC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038" y="813950"/>
            <a:ext cx="4548475" cy="49072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246CBC2-BE9D-8F62-0D2C-9A3E1E487472}"/>
              </a:ext>
            </a:extLst>
          </p:cNvPr>
          <p:cNvSpPr txBox="1"/>
          <p:nvPr/>
        </p:nvSpPr>
        <p:spPr>
          <a:xfrm>
            <a:off x="8316851" y="5859384"/>
            <a:ext cx="30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</a:t>
            </a:r>
            <a:r>
              <a:rPr lang="zh-CN" altLang="en-US" dirty="0"/>
              <a:t>：通信同步方法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7C05F7-DA03-B484-2416-04A05BA0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51" y="3535859"/>
            <a:ext cx="5265506" cy="19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5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</a:t>
            </a:r>
            <a:r>
              <a:rPr lang="zh-CN" altLang="en-US" dirty="0"/>
              <a:t>照相机 </a:t>
            </a:r>
            <a:r>
              <a:rPr lang="en-US" altLang="zh-CN" dirty="0"/>
              <a:t>– </a:t>
            </a:r>
            <a:r>
              <a:rPr lang="zh-CN" altLang="en-US" dirty="0"/>
              <a:t>文件系统移植</a:t>
            </a:r>
            <a:r>
              <a:rPr lang="en-US" altLang="zh-CN" dirty="0"/>
              <a:t>[out]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5D0150-2548-7111-6109-75883D56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810" y="928546"/>
            <a:ext cx="2751037" cy="29020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23072F-D067-1640-8AC1-522594D7A673}"/>
              </a:ext>
            </a:extLst>
          </p:cNvPr>
          <p:cNvSpPr txBox="1"/>
          <p:nvPr/>
        </p:nvSpPr>
        <p:spPr>
          <a:xfrm>
            <a:off x="9201862" y="3917092"/>
            <a:ext cx="224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Fig: </a:t>
            </a:r>
            <a:r>
              <a:rPr lang="en-US" altLang="zh-CN" sz="1600" dirty="0" err="1"/>
              <a:t>FatFs</a:t>
            </a:r>
            <a:r>
              <a:rPr lang="zh-CN" altLang="en-US" sz="1600" dirty="0"/>
              <a:t>的分层视图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075E44-26DB-3AF7-BA03-2EE8159B3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07" y="3541703"/>
            <a:ext cx="6646252" cy="27612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9697BD-9C59-20EE-3D37-2D314D4AE7AD}"/>
              </a:ext>
            </a:extLst>
          </p:cNvPr>
          <p:cNvSpPr txBox="1"/>
          <p:nvPr/>
        </p:nvSpPr>
        <p:spPr>
          <a:xfrm>
            <a:off x="7651089" y="5964421"/>
            <a:ext cx="3101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Fig: </a:t>
            </a:r>
            <a:r>
              <a:rPr lang="en-US" altLang="zh-CN" sz="1600" dirty="0" err="1"/>
              <a:t>FatFs</a:t>
            </a:r>
            <a:r>
              <a:rPr lang="zh-CN" altLang="en-US" sz="1600" dirty="0"/>
              <a:t>的分层调用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9408E4-2359-78EA-14C6-1DDA45E60808}"/>
              </a:ext>
            </a:extLst>
          </p:cNvPr>
          <p:cNvSpPr txBox="1"/>
          <p:nvPr/>
        </p:nvSpPr>
        <p:spPr>
          <a:xfrm>
            <a:off x="976497" y="1445741"/>
            <a:ext cx="57826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能否使用</a:t>
            </a:r>
            <a:r>
              <a:rPr lang="en-US" altLang="zh-CN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Unix</a:t>
            </a:r>
            <a:r>
              <a:rPr lang="zh-CN" altLang="en-US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下典型的文件</a:t>
            </a:r>
            <a:r>
              <a:rPr lang="en-US" altLang="zh-CN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I/O</a:t>
            </a:r>
            <a:r>
              <a:rPr lang="zh-CN" altLang="en-US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函数，例如</a:t>
            </a:r>
            <a:r>
              <a:rPr lang="en-US" altLang="zh-CN" sz="1800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f_open</a:t>
            </a:r>
            <a:r>
              <a:rPr lang="en-US" altLang="zh-CN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f_close</a:t>
            </a:r>
            <a:r>
              <a:rPr lang="en-US" altLang="zh-CN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f_write</a:t>
            </a:r>
            <a:r>
              <a:rPr lang="en-US" altLang="zh-CN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f_read</a:t>
            </a:r>
            <a:r>
              <a:rPr lang="zh-CN" altLang="en-US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等控制外存？</a:t>
            </a:r>
            <a:endParaRPr lang="en-US" altLang="zh-CN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STM32</a:t>
            </a:r>
            <a:r>
              <a:rPr lang="zh-CN" altLang="en-US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如何有效管理外存？例如本次使用的</a:t>
            </a:r>
            <a:r>
              <a:rPr lang="en-US" altLang="zh-CN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SD</a:t>
            </a:r>
            <a:r>
              <a:rPr lang="zh-CN" altLang="en-US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卡</a:t>
            </a:r>
            <a:endParaRPr lang="en-US" altLang="zh-CN" sz="18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等线 Light" panose="02010600030101010101" charset="-122"/>
                <a:ea typeface="等线" panose="02010600030101010101" pitchFamily="2" charset="-122"/>
              </a:rPr>
              <a:t>移植文件系统需要的一般需要的硬件驱动编写工作</a:t>
            </a:r>
            <a:endParaRPr lang="en-US" altLang="zh-CN" sz="1800" dirty="0">
              <a:solidFill>
                <a:srgbClr val="000000"/>
              </a:solidFill>
              <a:latin typeface="等线 Light" panose="02010600030101010101" charset="-122"/>
              <a:ea typeface="等线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E5FF99-B748-AEB8-D616-3B482B421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10" y="1377264"/>
            <a:ext cx="4655594" cy="49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项目背景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开发流程</a:t>
            </a: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模块设计及展示</a:t>
            </a:r>
          </a:p>
        </p:txBody>
      </p:sp>
      <p:sp>
        <p:nvSpPr>
          <p:cNvPr id="72" name="矩形 71"/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项目总结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zh-CN" dirty="0"/>
              <a:t> </a:t>
            </a:r>
            <a:r>
              <a:rPr lang="zh-CN" altLang="en-US" dirty="0"/>
              <a:t>照相机 </a:t>
            </a:r>
            <a:r>
              <a:rPr lang="en-US" altLang="zh-CN" dirty="0"/>
              <a:t>– </a:t>
            </a:r>
            <a:r>
              <a:rPr lang="zh-CN" altLang="en-US" dirty="0"/>
              <a:t>写入</a:t>
            </a:r>
            <a:r>
              <a:rPr lang="en-US" altLang="zh-CN" dirty="0"/>
              <a:t>bmp</a:t>
            </a:r>
            <a:r>
              <a:rPr lang="zh-CN" altLang="en-US" dirty="0"/>
              <a:t>文件</a:t>
            </a:r>
            <a:r>
              <a:rPr lang="en-US" altLang="zh-CN" dirty="0"/>
              <a:t>[out]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26262-D0EB-104C-8AFB-4C034D7E664A}"/>
              </a:ext>
            </a:extLst>
          </p:cNvPr>
          <p:cNvSpPr txBox="1"/>
          <p:nvPr/>
        </p:nvSpPr>
        <p:spPr>
          <a:xfrm>
            <a:off x="2146269" y="5970713"/>
            <a:ext cx="1071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 be continued: </a:t>
            </a:r>
            <a:r>
              <a:rPr lang="zh-CN" altLang="en-US" dirty="0"/>
              <a:t>正在调试还未完成的工作 通过蓝牙驱动和手机的连接，从而完成照片上的同步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7A4749-CD93-6A05-E800-192D6CF34470}"/>
              </a:ext>
            </a:extLst>
          </p:cNvPr>
          <p:cNvSpPr txBox="1"/>
          <p:nvPr/>
        </p:nvSpPr>
        <p:spPr>
          <a:xfrm>
            <a:off x="757881" y="1138495"/>
            <a:ext cx="50662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好消息：我们已经可以调用</a:t>
            </a:r>
            <a:r>
              <a:rPr lang="en-US" altLang="zh-CN" dirty="0" err="1"/>
              <a:t>f_open</a:t>
            </a:r>
            <a:r>
              <a:rPr lang="en-US" altLang="zh-CN" dirty="0"/>
              <a:t>, </a:t>
            </a:r>
            <a:r>
              <a:rPr lang="en-US" altLang="zh-CN" dirty="0" err="1"/>
              <a:t>f_write</a:t>
            </a:r>
            <a:r>
              <a:rPr lang="zh-CN" altLang="en-US" dirty="0"/>
              <a:t>等高抽象接口向</a:t>
            </a:r>
            <a:r>
              <a:rPr lang="en-US" altLang="zh-CN" dirty="0"/>
              <a:t>SD</a:t>
            </a:r>
            <a:r>
              <a:rPr lang="zh-CN" altLang="en-US" dirty="0"/>
              <a:t>卡中写入文件了！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如何将输入的数据流（像素点流）输出到</a:t>
            </a:r>
            <a:r>
              <a:rPr lang="en-US" altLang="zh-CN" dirty="0"/>
              <a:t>bmp</a:t>
            </a:r>
            <a:r>
              <a:rPr lang="zh-CN" altLang="en-US" dirty="0"/>
              <a:t>文件？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STM32</a:t>
            </a:r>
            <a:r>
              <a:rPr lang="zh-CN" altLang="en-US" dirty="0"/>
              <a:t>的</a:t>
            </a:r>
            <a:r>
              <a:rPr lang="en-US" altLang="zh-CN" dirty="0"/>
              <a:t>SRAM</a:t>
            </a:r>
            <a:r>
              <a:rPr lang="zh-CN" altLang="en-US" dirty="0"/>
              <a:t>中无法存储一张图片，如何写入写入到文件系统中？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bmp</a:t>
            </a:r>
            <a:r>
              <a:rPr lang="zh-CN" altLang="en-US" dirty="0"/>
              <a:t>格式的文件应该以怎样的格式写入？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AC388C-ABD8-37A3-9BAD-DF921FAA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465" y="840260"/>
            <a:ext cx="3147173" cy="43157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F7FE00-2C52-EB4A-7503-4AF17F1E5E67}"/>
              </a:ext>
            </a:extLst>
          </p:cNvPr>
          <p:cNvSpPr txBox="1"/>
          <p:nvPr/>
        </p:nvSpPr>
        <p:spPr>
          <a:xfrm>
            <a:off x="8441233" y="5278906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Fig: </a:t>
            </a:r>
            <a:r>
              <a:rPr lang="zh-CN" altLang="en-US" dirty="0"/>
              <a:t>摄像头中的水杯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36B926-67A7-CE3E-1C97-95269EF90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9" y="4000817"/>
            <a:ext cx="7692776" cy="15519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74ED69C-0252-C22A-5ABA-14F5AD9F55FB}"/>
              </a:ext>
            </a:extLst>
          </p:cNvPr>
          <p:cNvSpPr txBox="1"/>
          <p:nvPr/>
        </p:nvSpPr>
        <p:spPr>
          <a:xfrm>
            <a:off x="2394728" y="5637337"/>
            <a:ext cx="384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Fig: bmp</a:t>
            </a:r>
            <a:r>
              <a:rPr lang="zh-CN" altLang="en-US" dirty="0"/>
              <a:t>的文件格式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F9E7B8E-55E7-40C3-41A4-08899628B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189" y="2052692"/>
            <a:ext cx="5296930" cy="29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0" grpId="1"/>
      <p:bldP spid="13" grpId="0"/>
      <p:bldP spid="1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  <a:endParaRPr lang="en-US" altLang="zh-CN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成果总结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5EA523-3B07-4900-9451-5AE043827371}"/>
              </a:ext>
            </a:extLst>
          </p:cNvPr>
          <p:cNvSpPr/>
          <p:nvPr/>
        </p:nvSpPr>
        <p:spPr>
          <a:xfrm>
            <a:off x="2065574" y="1628928"/>
            <a:ext cx="2404826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uC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/OS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操作系统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的移植与改写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0930ECD-9CA4-4B63-9EF3-2A6A144F8703}"/>
              </a:ext>
            </a:extLst>
          </p:cNvPr>
          <p:cNvSpPr/>
          <p:nvPr/>
        </p:nvSpPr>
        <p:spPr>
          <a:xfrm>
            <a:off x="7462712" y="4621119"/>
            <a:ext cx="262826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顶层软件的</a:t>
            </a:r>
            <a:endParaRPr lang="en-US" altLang="zh-CN" sz="2400" b="1" dirty="0">
              <a:solidFill>
                <a:schemeClr val="accent2"/>
              </a:solidFill>
              <a:ea typeface="思源黑体 CN Heavy" panose="020B0A00000000000000" pitchFamily="34" charset="-122"/>
            </a:endParaRPr>
          </a:p>
          <a:p>
            <a:pPr algn="r"/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开发与移植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C8D302D-D3B1-4410-8994-7B04637550C0}"/>
              </a:ext>
            </a:extLst>
          </p:cNvPr>
          <p:cNvSpPr/>
          <p:nvPr/>
        </p:nvSpPr>
        <p:spPr>
          <a:xfrm>
            <a:off x="8367430" y="1628928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硬件设备的</a:t>
            </a:r>
            <a:endParaRPr lang="en-US" altLang="zh-CN" sz="2400" b="1" dirty="0">
              <a:solidFill>
                <a:schemeClr val="accent2"/>
              </a:solidFill>
              <a:ea typeface="思源黑体 CN Heavy" panose="020B0A00000000000000" pitchFamily="34" charset="-122"/>
            </a:endParaRPr>
          </a:p>
          <a:p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利用与交互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726568A-5C6D-4918-9B02-DFB6863D26B7}"/>
              </a:ext>
            </a:extLst>
          </p:cNvPr>
          <p:cNvGrpSpPr/>
          <p:nvPr/>
        </p:nvGrpSpPr>
        <p:grpSpPr>
          <a:xfrm>
            <a:off x="4467028" y="1994164"/>
            <a:ext cx="4104456" cy="3196963"/>
            <a:chOff x="3848100" y="1592263"/>
            <a:chExt cx="4844988" cy="3773763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F584FBA-6454-482D-AC07-92E5AD97AE89}"/>
                </a:ext>
              </a:extLst>
            </p:cNvPr>
            <p:cNvSpPr/>
            <p:nvPr/>
          </p:nvSpPr>
          <p:spPr>
            <a:xfrm>
              <a:off x="5074227" y="2573830"/>
              <a:ext cx="1814946" cy="18149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E148554-69B0-44CA-87E6-DECA60797C1C}"/>
                </a:ext>
              </a:extLst>
            </p:cNvPr>
            <p:cNvSpPr/>
            <p:nvPr/>
          </p:nvSpPr>
          <p:spPr>
            <a:xfrm>
              <a:off x="4096977" y="1596580"/>
              <a:ext cx="3769446" cy="376944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387431B-5E10-47CD-9D67-D3BA73276D18}"/>
                </a:ext>
              </a:extLst>
            </p:cNvPr>
            <p:cNvSpPr/>
            <p:nvPr/>
          </p:nvSpPr>
          <p:spPr>
            <a:xfrm>
              <a:off x="3848100" y="1596580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585162B-CF9D-48BB-8F7A-F3599C23FF0E}"/>
                </a:ext>
              </a:extLst>
            </p:cNvPr>
            <p:cNvSpPr/>
            <p:nvPr/>
          </p:nvSpPr>
          <p:spPr>
            <a:xfrm>
              <a:off x="3848100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36" name="文本框 9">
              <a:extLst>
                <a:ext uri="{FF2B5EF4-FFF2-40B4-BE49-F238E27FC236}">
                  <a16:creationId xmlns:a16="http://schemas.microsoft.com/office/drawing/2014/main" id="{0D590E6A-B811-4896-A7B5-9DAD88605E9B}"/>
                </a:ext>
              </a:extLst>
            </p:cNvPr>
            <p:cNvSpPr txBox="1"/>
            <p:nvPr/>
          </p:nvSpPr>
          <p:spPr>
            <a:xfrm>
              <a:off x="4215386" y="1853498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10349E-C999-4D8D-A893-C20E89187033}"/>
                </a:ext>
              </a:extLst>
            </p:cNvPr>
            <p:cNvSpPr/>
            <p:nvPr/>
          </p:nvSpPr>
          <p:spPr>
            <a:xfrm>
              <a:off x="6915664" y="1592263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B5C4219-5A4D-4647-BD84-89C80744D6D6}"/>
                </a:ext>
              </a:extLst>
            </p:cNvPr>
            <p:cNvSpPr/>
            <p:nvPr/>
          </p:nvSpPr>
          <p:spPr>
            <a:xfrm>
              <a:off x="6905252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  <p:sp>
          <p:nvSpPr>
            <p:cNvPr id="39" name="文本框 12">
              <a:extLst>
                <a:ext uri="{FF2B5EF4-FFF2-40B4-BE49-F238E27FC236}">
                  <a16:creationId xmlns:a16="http://schemas.microsoft.com/office/drawing/2014/main" id="{9E51F3C8-1D48-4EA5-A1B7-EC2C056417B6}"/>
                </a:ext>
              </a:extLst>
            </p:cNvPr>
            <p:cNvSpPr txBox="1"/>
            <p:nvPr/>
          </p:nvSpPr>
          <p:spPr>
            <a:xfrm>
              <a:off x="7293779" y="1862586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13">
              <a:extLst>
                <a:ext uri="{FF2B5EF4-FFF2-40B4-BE49-F238E27FC236}">
                  <a16:creationId xmlns:a16="http://schemas.microsoft.com/office/drawing/2014/main" id="{94AA3081-E5CF-44C1-8321-33E8306AD545}"/>
                </a:ext>
              </a:extLst>
            </p:cNvPr>
            <p:cNvSpPr txBox="1"/>
            <p:nvPr/>
          </p:nvSpPr>
          <p:spPr>
            <a:xfrm>
              <a:off x="7268606" y="4397231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14">
              <a:extLst>
                <a:ext uri="{FF2B5EF4-FFF2-40B4-BE49-F238E27FC236}">
                  <a16:creationId xmlns:a16="http://schemas.microsoft.com/office/drawing/2014/main" id="{B7EF1E29-A415-4323-9657-C55F3ED0BACC}"/>
                </a:ext>
              </a:extLst>
            </p:cNvPr>
            <p:cNvSpPr txBox="1"/>
            <p:nvPr/>
          </p:nvSpPr>
          <p:spPr>
            <a:xfrm>
              <a:off x="4201097" y="4420697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6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08A251F1-CA79-42A3-B04E-C6889E53E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7127" y="3085576"/>
              <a:ext cx="789146" cy="791454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BA2936CF-1E68-48A0-A6C2-76D95F834B73}"/>
              </a:ext>
            </a:extLst>
          </p:cNvPr>
          <p:cNvSpPr/>
          <p:nvPr/>
        </p:nvSpPr>
        <p:spPr>
          <a:xfrm>
            <a:off x="2551425" y="4601239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多功能轻型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智能终端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pic>
        <p:nvPicPr>
          <p:cNvPr id="3" name="e8aff3a9e639f2edadb8df78da2d0d34">
            <a:hlinkClick r:id="" action="ppaction://media"/>
            <a:extLst>
              <a:ext uri="{FF2B5EF4-FFF2-40B4-BE49-F238E27FC236}">
                <a16:creationId xmlns:a16="http://schemas.microsoft.com/office/drawing/2014/main" id="{C706AC30-AAF3-4365-9C21-5DE4492DAF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797322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  <a:endParaRPr lang="en-US" altLang="zh-CN" spc="600" dirty="0"/>
          </a:p>
          <a:p>
            <a:r>
              <a:rPr lang="zh-CN" altLang="en-US" spc="600" dirty="0"/>
              <a:t>共克时艰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100" name="Picture 4" descr="https://gimg2.baidu.com/image_search/src=http%3A%2F%2Fwww.xinhuatone.com%2Fuploadfile%2F2021%2F0401%2F20210401010845103.png&amp;refer=http%3A%2F%2Fwww.xinhuatone.com&amp;app=2002&amp;size=f9999,10000&amp;q=a80&amp;n=0&amp;g=0n&amp;fmt=auto?sec=1654848728&amp;t=7d5b61e39232809e2fc7d62382e54c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05" y="1975215"/>
            <a:ext cx="5286582" cy="29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1725142" y="3092400"/>
            <a:ext cx="4370857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9713" y="2233319"/>
            <a:ext cx="4370857" cy="310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嵌入式技术的发展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硬件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软件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用户个性化的需求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轻量级系统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矩形 2"/>
          <p:cNvSpPr/>
          <p:nvPr/>
        </p:nvSpPr>
        <p:spPr>
          <a:xfrm>
            <a:off x="1358207" y="2238156"/>
            <a:ext cx="4737794" cy="2792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我国嵌入式软件市场稳中向好，规模持续走高。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嵌入式操作系统百花齐放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研究和发展嵌入式系统及应用大有可为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81" y="2033800"/>
            <a:ext cx="4480948" cy="3086367"/>
          </a:xfrm>
          <a:prstGeom prst="rect">
            <a:avLst/>
          </a:prstGeom>
        </p:spPr>
      </p:pic>
      <p:sp>
        <p:nvSpPr>
          <p:cNvPr id="15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项目目标</a:t>
            </a:r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51" y="1454886"/>
            <a:ext cx="4177541" cy="1943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94" y="3890082"/>
            <a:ext cx="2470454" cy="23974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645" y="2186873"/>
            <a:ext cx="4032141" cy="2985631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5766099" y="3281082"/>
            <a:ext cx="828339" cy="796066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开发流程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lang="zh-CN" altLang="en-US" dirty="0"/>
              <a:t>项目框架</a:t>
            </a:r>
          </a:p>
        </p:txBody>
      </p:sp>
      <p:sp>
        <p:nvSpPr>
          <p:cNvPr id="67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应用软件课程设计 </a:t>
            </a:r>
            <a:r>
              <a:rPr lang="zh-CN" altLang="en-US" dirty="0"/>
              <a:t>项目展示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4" y="642145"/>
            <a:ext cx="6024079" cy="57967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ZDc2ZjhiNmQxZTY3Zjg4M2JiM2Y5ODRiMDg5MzQxY2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64,&quot;width&quot;:37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51,&quot;width&quot;:285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00,&quot;width&quot;:6900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2584</Words>
  <Application>Microsoft Office PowerPoint</Application>
  <PresentationFormat>宽屏</PresentationFormat>
  <Paragraphs>298</Paragraphs>
  <Slides>34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34</vt:i4>
      </vt:variant>
    </vt:vector>
  </HeadingPairs>
  <TitlesOfParts>
    <vt:vector size="52" baseType="lpstr">
      <vt:lpstr>PingFang SC</vt:lpstr>
      <vt:lpstr>等线</vt:lpstr>
      <vt:lpstr>等线 Light</vt:lpstr>
      <vt:lpstr>思源黑体 CN Heavy</vt:lpstr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Wingdings</vt:lpstr>
      <vt:lpstr>Office 主题​​</vt:lpstr>
      <vt:lpstr>1_OfficePLUS</vt:lpstr>
      <vt:lpstr>1_Office 主题​​</vt:lpstr>
      <vt:lpstr>2_Office 主题​​</vt:lpstr>
      <vt:lpstr>3_Office 主题​​</vt:lpstr>
      <vt:lpstr>iTask：多功能轻型智能终端</vt:lpstr>
      <vt:lpstr>   iTask  多功能轻型智能终端</vt:lpstr>
      <vt:lpstr>PowerPoint 演示文稿</vt:lpstr>
      <vt:lpstr>项目背景</vt:lpstr>
      <vt:lpstr>PowerPoint 演示文稿</vt:lpstr>
      <vt:lpstr>PowerPoint 演示文稿</vt:lpstr>
      <vt:lpstr>PowerPoint 演示文稿</vt:lpstr>
      <vt:lpstr>开发流程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模块设计及展示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项目总结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白玮琦</cp:lastModifiedBy>
  <cp:revision>190</cp:revision>
  <dcterms:created xsi:type="dcterms:W3CDTF">2019-01-23T14:14:00Z</dcterms:created>
  <dcterms:modified xsi:type="dcterms:W3CDTF">2022-05-23T10:03:54Z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7CEF168D3FBF443D8B6C5DE3F4F420F8</vt:lpwstr>
  </property>
  <property fmtid="{D5CDD505-2E9C-101B-9397-08002B2CF9AE}" pid="12" name="KSOProductBuildVer">
    <vt:lpwstr>2052-11.1.0.11636</vt:lpwstr>
  </property>
</Properties>
</file>